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0" r:id="rId2"/>
    <p:sldId id="291" r:id="rId3"/>
    <p:sldId id="303" r:id="rId4"/>
    <p:sldId id="292" r:id="rId5"/>
    <p:sldId id="295" r:id="rId6"/>
    <p:sldId id="319" r:id="rId7"/>
    <p:sldId id="323" r:id="rId8"/>
    <p:sldId id="324" r:id="rId9"/>
    <p:sldId id="329" r:id="rId10"/>
    <p:sldId id="320" r:id="rId11"/>
    <p:sldId id="325" r:id="rId12"/>
    <p:sldId id="326" r:id="rId13"/>
    <p:sldId id="321" r:id="rId14"/>
    <p:sldId id="322" r:id="rId15"/>
    <p:sldId id="316" r:id="rId16"/>
    <p:sldId id="309" r:id="rId17"/>
    <p:sldId id="310" r:id="rId18"/>
    <p:sldId id="311" r:id="rId19"/>
    <p:sldId id="313" r:id="rId20"/>
    <p:sldId id="327" r:id="rId21"/>
    <p:sldId id="264" r:id="rId22"/>
    <p:sldId id="289" r:id="rId23"/>
    <p:sldId id="280" r:id="rId24"/>
    <p:sldId id="278" r:id="rId25"/>
    <p:sldId id="281" r:id="rId26"/>
    <p:sldId id="283" r:id="rId27"/>
    <p:sldId id="286" r:id="rId28"/>
    <p:sldId id="284" r:id="rId29"/>
    <p:sldId id="318" r:id="rId30"/>
    <p:sldId id="285" r:id="rId31"/>
    <p:sldId id="328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B2A"/>
    <a:srgbClr val="39C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9" autoAdjust="0"/>
    <p:restoredTop sz="77442" autoAdjust="0"/>
  </p:normalViewPr>
  <p:slideViewPr>
    <p:cSldViewPr>
      <p:cViewPr varScale="1">
        <p:scale>
          <a:sx n="75" d="100"/>
          <a:sy n="7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1260" y="24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A29B49A-C029-455D-BD99-9CEBD3C9F10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10BA7DB-B478-45F3-9083-B2EA1FFA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2A3211-336A-4A99-80DC-C6F862905B4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94B31C9-E6BA-48DB-9367-551797C5C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6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97478" y="8829712"/>
            <a:ext cx="2982713" cy="46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18" tIns="47008" rIns="94018" bIns="47008" anchor="b"/>
          <a:lstStyle/>
          <a:p>
            <a:pPr algn="r" defTabSz="910321"/>
            <a:fld id="{386E3813-8479-4F12-9671-564C1F00CE33}" type="slidenum">
              <a:rPr lang="ja-JP" altLang="en-US" sz="1100">
                <a:ea typeface="ＭＳ Ｐゴシック" pitchFamily="50" charset="-128"/>
              </a:rPr>
              <a:pPr algn="r" defTabSz="910321"/>
              <a:t>14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8500"/>
            <a:ext cx="4645025" cy="34845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96" y="4415603"/>
            <a:ext cx="5506423" cy="4182258"/>
          </a:xfrm>
          <a:noFill/>
          <a:ln/>
        </p:spPr>
        <p:txBody>
          <a:bodyPr lIns="94018" tIns="47008" rIns="94018" bIns="47008"/>
          <a:lstStyle/>
          <a:p>
            <a:endParaRPr lang="ja-JP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ノート プレースホルダー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000" dirty="0">
              <a:latin typeface="Calibri" pitchFamily="34" charset="0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596"/>
            <a:fld id="{1C9B9B76-AC55-4C40-8344-8BFCD11D01A4}" type="slidenum">
              <a:rPr lang="ja-JP" altLang="en-US" sz="1100">
                <a:cs typeface="メイリオ" pitchFamily="50" charset="-128"/>
              </a:rPr>
              <a:pPr defTabSz="905596"/>
              <a:t>15</a:t>
            </a:fld>
            <a:endParaRPr lang="ja-JP" altLang="en-US" sz="1100"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31C9-E6BA-48DB-9367-551797C5CF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100-B24C-425B-8CA2-519C9E4028E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669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3857" y="6498038"/>
            <a:ext cx="570143" cy="476589"/>
          </a:xfrm>
          <a:prstGeom prst="rect">
            <a:avLst/>
          </a:prstGeom>
          <a:ln/>
        </p:spPr>
        <p:txBody>
          <a:bodyPr lIns="80147" tIns="40074" rIns="80147" bIns="40074"/>
          <a:lstStyle>
            <a:lvl1pPr>
              <a:defRPr/>
            </a:lvl1pPr>
          </a:lstStyle>
          <a:p>
            <a:fld id="{B234F395-02BD-4FE9-BB51-0F014BBB57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697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•"/>
              <a:defRPr sz="2400">
                <a:latin typeface="Myriad Pro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400">
                <a:latin typeface="Myriad Pro" pitchFamily="34" charset="0"/>
              </a:defRPr>
            </a:lvl4pPr>
            <a:lvl5pPr>
              <a:defRPr sz="2400"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347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5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097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603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181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solidFill>
            <a:srgbClr val="4A452A">
              <a:alpha val="50195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effectLst>
            <a:outerShdw dist="38100" dir="3600000">
              <a:schemeClr val="bg2">
                <a:lumMod val="10000"/>
              </a:scheme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3810000"/>
          </a:xfrm>
          <a:prstGeom prst="rect">
            <a:avLst/>
          </a:prstGeom>
          <a:effectLst>
            <a:outerShdw dist="25400" dir="3600000" sx="1000" sy="1000">
              <a:schemeClr val="bg2">
                <a:lumMod val="25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E5D7-C25E-4726-9DF7-A9A79C67117B}" type="datetimeFigureOut">
              <a:rPr lang="en-US">
                <a:solidFill>
                  <a:prstClr val="black"/>
                </a:solidFill>
              </a:rPr>
              <a:pPr/>
              <a:t>5/20/2014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5BF74-A998-4BF6-A4BA-0029994F38B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253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>
          <a:solidFill>
            <a:schemeClr val="tx2"/>
          </a:solidFill>
          <a:effectLst/>
          <a:latin typeface="Myriad Pro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com/url?sa=i&amp;rct=j&amp;q=&amp;esrc=s&amp;source=images&amp;cd=&amp;cad=rja&amp;uact=8&amp;docid=7Ap4yZmsYf9tkM&amp;tbnid=y9qfW6FBVbyhfM:&amp;ved=0CAUQjRw&amp;url=http://www.standout-fireplace-designs.com/pictures-of-stone-fireplaces.html&amp;ei=ecBWU9GCD9G1yATE0ICYCQ&amp;bvm=bv.65177938,d.aWw&amp;psig=AFQjCNFB0YpfcDOFLILo0CAXQNJx5sQyqg&amp;ust=139828068656483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37384" y="2442805"/>
            <a:ext cx="9144000" cy="1072661"/>
          </a:xfrm>
          <a:noFill/>
        </p:spPr>
        <p:txBody>
          <a:bodyPr>
            <a:noAutofit/>
          </a:bodyPr>
          <a:lstStyle/>
          <a:p>
            <a:r>
              <a:rPr lang="en-US" sz="2400" dirty="0" smtClean="0"/>
              <a:t>HVAC BEHAVIORAL RESEARCH INITIATIVE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60584" y="3698545"/>
            <a:ext cx="7772400" cy="230647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Kristin Heinemeier PhD,   Sarah Outcault PhD,   Jennifer Kutzleb, Marco Pritoni,   Michael Lingenfelter,   Alan Meier PhD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540" y="604432"/>
            <a:ext cx="1313717" cy="1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m.c.lnkd.licdn.com/media/p/5/000/22e/171/1e4e6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107" y="604432"/>
            <a:ext cx="1535429" cy="153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58" name="Picture 2" descr="https://lh5.googleusercontent.com/-bgBU4NInVrw/UMYy2eXtzcI/AAAAAAAAA5g/yfcWwi2q8nQ/w346-h519/DSC_0010.png"/>
          <p:cNvPicPr>
            <a:picLocks noChangeAspect="1" noChangeArrowheads="1"/>
          </p:cNvPicPr>
          <p:nvPr/>
        </p:nvPicPr>
        <p:blipFill>
          <a:blip r:embed="rId4" cstate="print"/>
          <a:srcRect l="38150" b="50858"/>
          <a:stretch>
            <a:fillRect/>
          </a:stretch>
        </p:blipFill>
        <p:spPr bwMode="auto">
          <a:xfrm>
            <a:off x="3272458" y="604432"/>
            <a:ext cx="1280160" cy="151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59" name="Picture 3" descr="C:\kheinemeier\C Drive Documents\Older Files\Older Pictures\Kristin Sea Ranch.jpg"/>
          <p:cNvPicPr>
            <a:picLocks noChangeAspect="1" noChangeArrowheads="1"/>
          </p:cNvPicPr>
          <p:nvPr/>
        </p:nvPicPr>
        <p:blipFill>
          <a:blip r:embed="rId5" cstate="print"/>
          <a:srcRect l="22687" t="6831" r="27000" b="33592"/>
          <a:stretch>
            <a:fillRect/>
          </a:stretch>
        </p:blipFill>
        <p:spPr bwMode="auto">
          <a:xfrm>
            <a:off x="0" y="598002"/>
            <a:ext cx="1389185" cy="157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61" name="Picture 5" descr="http://m.c.lnkd.licdn.com/media/p/3/000/115/12e/015e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4179" y="604432"/>
            <a:ext cx="1577340" cy="157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63" name="Picture 7" descr="Alan Mei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5440" y="563728"/>
            <a:ext cx="1158240" cy="162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0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6454"/>
            <a:ext cx="8229600" cy="731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OF BEHAVIOR IN </a:t>
            </a:r>
            <a:r>
              <a:rPr lang="en-US" dirty="0" err="1" smtClean="0"/>
              <a:t>ZNE</a:t>
            </a:r>
            <a:r>
              <a:rPr lang="en-US" dirty="0" smtClean="0"/>
              <a:t>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E-Sogo Smart House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9425"/>
          <a:stretch/>
        </p:blipFill>
        <p:spPr bwMode="auto">
          <a:xfrm>
            <a:off x="-25400" y="1295400"/>
            <a:ext cx="9144000" cy="48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6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Source:  Tokyo Gas Company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Analysis of First Year Performance</a:t>
            </a:r>
            <a:endParaRPr lang="en-US" sz="3400" dirty="0"/>
          </a:p>
        </p:txBody>
      </p:sp>
      <p:grpSp>
        <p:nvGrpSpPr>
          <p:cNvPr id="4" name="グループ化 6"/>
          <p:cNvGrpSpPr>
            <a:grpSpLocks/>
          </p:cNvGrpSpPr>
          <p:nvPr/>
        </p:nvGrpSpPr>
        <p:grpSpPr bwMode="auto">
          <a:xfrm>
            <a:off x="870750" y="1347263"/>
            <a:ext cx="7862877" cy="3512597"/>
            <a:chOff x="1394165" y="1225890"/>
            <a:chExt cx="7862929" cy="3510799"/>
          </a:xfrm>
        </p:grpSpPr>
        <p:sp>
          <p:nvSpPr>
            <p:cNvPr id="5" name="テキスト ボックス 16"/>
            <p:cNvSpPr txBox="1">
              <a:spLocks noChangeArrowheads="1"/>
            </p:cNvSpPr>
            <p:nvPr/>
          </p:nvSpPr>
          <p:spPr bwMode="auto">
            <a:xfrm>
              <a:off x="5543908" y="1386146"/>
              <a:ext cx="3157558" cy="103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ja-JP" sz="2400">
                  <a:ea typeface="メイリオ" pitchFamily="50" charset="-128"/>
                  <a:cs typeface="メイリオ" pitchFamily="50" charset="-128"/>
                </a:rPr>
                <a:t>Energy Efficiency Envelope and Architectural Design</a:t>
              </a:r>
              <a:endParaRPr lang="ja-JP" altLang="en-US" sz="2400"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テキスト ボックス 17"/>
            <p:cNvSpPr txBox="1">
              <a:spLocks noChangeArrowheads="1"/>
            </p:cNvSpPr>
            <p:nvPr/>
          </p:nvSpPr>
          <p:spPr bwMode="auto">
            <a:xfrm>
              <a:off x="5626458" y="2669776"/>
              <a:ext cx="2598754" cy="72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ja-JP" sz="2400">
                  <a:ea typeface="メイリオ" pitchFamily="50" charset="-128"/>
                  <a:cs typeface="メイリオ" pitchFamily="50" charset="-128"/>
                </a:rPr>
                <a:t>On site energy system</a:t>
              </a:r>
              <a:endParaRPr lang="ja-JP" altLang="en-US" sz="2400"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" name="テキスト ボックス 86"/>
            <p:cNvSpPr txBox="1">
              <a:spLocks noChangeArrowheads="1"/>
            </p:cNvSpPr>
            <p:nvPr/>
          </p:nvSpPr>
          <p:spPr bwMode="auto">
            <a:xfrm>
              <a:off x="8110911" y="4191410"/>
              <a:ext cx="592142" cy="3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chemeClr val="bg1"/>
                  </a:solidFill>
                  <a:ea typeface="メイリオ" pitchFamily="50" charset="-128"/>
                  <a:cs typeface="メイリオ" pitchFamily="50" charset="-128"/>
                </a:rPr>
                <a:t>36%</a:t>
              </a:r>
              <a:endParaRPr lang="ja-JP" altLang="en-US" sz="140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165" y="1225890"/>
              <a:ext cx="4149445" cy="351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パイ 9"/>
            <p:cNvSpPr/>
            <p:nvPr/>
          </p:nvSpPr>
          <p:spPr bwMode="auto">
            <a:xfrm flipH="1">
              <a:off x="2465724" y="2176316"/>
              <a:ext cx="1593860" cy="1727902"/>
            </a:xfrm>
            <a:prstGeom prst="pie">
              <a:avLst>
                <a:gd name="adj1" fmla="val 9763651"/>
                <a:gd name="adj2" fmla="val 16200000"/>
              </a:avLst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tx1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" name="パイ 57"/>
            <p:cNvSpPr/>
            <p:nvPr/>
          </p:nvSpPr>
          <p:spPr bwMode="auto">
            <a:xfrm>
              <a:off x="1635457" y="1581308"/>
              <a:ext cx="3060720" cy="3024226"/>
            </a:xfrm>
            <a:prstGeom prst="pie">
              <a:avLst>
                <a:gd name="adj1" fmla="val 1073470"/>
                <a:gd name="adj2" fmla="val 16200000"/>
              </a:avLst>
            </a:prstGeom>
            <a:solidFill>
              <a:srgbClr val="83C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tx1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" name="テキスト ボックス 13"/>
            <p:cNvSpPr txBox="1">
              <a:spLocks noChangeArrowheads="1"/>
            </p:cNvSpPr>
            <p:nvPr/>
          </p:nvSpPr>
          <p:spPr bwMode="auto">
            <a:xfrm>
              <a:off x="1560843" y="3031540"/>
              <a:ext cx="1657361" cy="111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en-US" altLang="ja-JP" sz="2000" b="1">
                  <a:solidFill>
                    <a:schemeClr val="bg1"/>
                  </a:solidFill>
                  <a:ea typeface="メイリオ" pitchFamily="50" charset="-128"/>
                  <a:cs typeface="メイリオ" pitchFamily="50" charset="-128"/>
                </a:rPr>
                <a:t> The primary energy </a:t>
              </a:r>
            </a:p>
            <a:p>
              <a:pPr algn="ctr" eaLnBrk="1" hangingPunct="1">
                <a:lnSpc>
                  <a:spcPts val="2000"/>
                </a:lnSpc>
              </a:pPr>
              <a:r>
                <a:rPr lang="en-US" altLang="ja-JP" sz="2000" b="1">
                  <a:solidFill>
                    <a:schemeClr val="bg1"/>
                  </a:solidFill>
                  <a:ea typeface="メイリオ" pitchFamily="50" charset="-128"/>
                  <a:cs typeface="メイリオ" pitchFamily="50" charset="-128"/>
                </a:rPr>
                <a:t>usage</a:t>
              </a:r>
              <a:endParaRPr lang="ja-JP" altLang="en-US" sz="2000" b="1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" name="テキスト ボックス 97"/>
            <p:cNvSpPr txBox="1">
              <a:spLocks noChangeArrowheads="1"/>
            </p:cNvSpPr>
            <p:nvPr/>
          </p:nvSpPr>
          <p:spPr bwMode="auto">
            <a:xfrm>
              <a:off x="2751476" y="3920085"/>
              <a:ext cx="1022357" cy="399845"/>
            </a:xfrm>
            <a:prstGeom prst="rect">
              <a:avLst/>
            </a:prstGeom>
            <a:solidFill>
              <a:srgbClr val="83C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chemeClr val="bg1"/>
                  </a:solidFill>
                  <a:ea typeface="メイリオ" pitchFamily="50" charset="-128"/>
                  <a:cs typeface="メイリオ" pitchFamily="50" charset="-128"/>
                </a:rPr>
                <a:t>70%</a:t>
              </a:r>
              <a:endParaRPr lang="ja-JP" altLang="en-US" sz="2000" b="1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" name="加算記号 1"/>
            <p:cNvSpPr/>
            <p:nvPr/>
          </p:nvSpPr>
          <p:spPr bwMode="auto">
            <a:xfrm>
              <a:off x="6753591" y="2276277"/>
              <a:ext cx="450853" cy="491873"/>
            </a:xfrm>
            <a:prstGeom prst="mathPlus">
              <a:avLst/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dirty="0">
                <a:latin typeface="+mn-lt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" name="正方形/長方形 3"/>
            <p:cNvSpPr>
              <a:spLocks noChangeArrowheads="1"/>
            </p:cNvSpPr>
            <p:nvPr/>
          </p:nvSpPr>
          <p:spPr bwMode="auto">
            <a:xfrm>
              <a:off x="6874241" y="3375852"/>
              <a:ext cx="107951" cy="382391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正方形/長方形 30"/>
            <p:cNvSpPr>
              <a:spLocks noChangeArrowheads="1"/>
            </p:cNvSpPr>
            <p:nvPr/>
          </p:nvSpPr>
          <p:spPr bwMode="auto">
            <a:xfrm>
              <a:off x="7032992" y="3375852"/>
              <a:ext cx="107951" cy="382391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2953091" y="2871285"/>
              <a:ext cx="2060589" cy="22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ts val="1000"/>
                </a:lnSpc>
              </a:pPr>
              <a:r>
                <a:rPr lang="en-US" altLang="ja-JP" sz="2400" b="1">
                  <a:solidFill>
                    <a:srgbClr val="FF3300"/>
                  </a:solidFill>
                  <a:ea typeface="メイリオ" pitchFamily="50" charset="-128"/>
                  <a:cs typeface="メイリオ" pitchFamily="50" charset="-128"/>
                </a:rPr>
                <a:t> reduction</a:t>
              </a:r>
              <a:endParaRPr lang="ja-JP" altLang="en-US" sz="2400" b="1">
                <a:solidFill>
                  <a:srgbClr val="FF3300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" name="テキスト ボックス 8"/>
            <p:cNvSpPr txBox="1">
              <a:spLocks noChangeArrowheads="1"/>
            </p:cNvSpPr>
            <p:nvPr/>
          </p:nvSpPr>
          <p:spPr bwMode="auto">
            <a:xfrm>
              <a:off x="4775553" y="3877245"/>
              <a:ext cx="4481541" cy="5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3200" b="1">
                  <a:solidFill>
                    <a:srgbClr val="0070C0"/>
                  </a:solidFill>
                  <a:ea typeface="メイリオ" pitchFamily="50" charset="-128"/>
                  <a:cs typeface="メイリオ" pitchFamily="50" charset="-128"/>
                </a:rPr>
                <a:t>About 30%reduction</a:t>
              </a:r>
              <a:endParaRPr lang="ja-JP" altLang="en-US" sz="3200" b="1">
                <a:solidFill>
                  <a:srgbClr val="0070C0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2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752600"/>
            <a:ext cx="4114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UC</a:t>
            </a:r>
            <a:r>
              <a:rPr lang="en-US" dirty="0" smtClean="0"/>
              <a:t> Davis West Village</a:t>
            </a:r>
          </a:p>
          <a:p>
            <a:r>
              <a:rPr lang="en-US" dirty="0" smtClean="0"/>
              <a:t>Objective: </a:t>
            </a:r>
            <a:r>
              <a:rPr lang="en-US" dirty="0" err="1" smtClean="0"/>
              <a:t>ZNE</a:t>
            </a:r>
            <a:r>
              <a:rPr lang="en-US" dirty="0" smtClean="0"/>
              <a:t> Complex</a:t>
            </a:r>
          </a:p>
          <a:p>
            <a:r>
              <a:rPr lang="en-US" dirty="0" smtClean="0"/>
              <a:t>About 15% shy of goal</a:t>
            </a:r>
          </a:p>
          <a:p>
            <a:r>
              <a:rPr lang="en-US" dirty="0" smtClean="0"/>
              <a:t>Consumption of different apartments varies widely… why?</a:t>
            </a:r>
            <a:endParaRPr lang="en-US" dirty="0"/>
          </a:p>
        </p:txBody>
      </p:sp>
      <p:pic>
        <p:nvPicPr>
          <p:cNvPr id="10" name="Content Placeholder 4" descr="C:\Documents and Settings\telliott\Desktop\web\Web Update 12-14-11\Site\UCDavis_Merge_490_9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5"/>
            <a:ext cx="8229600" cy="382333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63160"/>
            <a:ext cx="4419600" cy="32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988806"/>
            <a:ext cx="8064711" cy="52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110"/>
          <p:cNvSpPr txBox="1">
            <a:spLocks noGrp="1" noChangeArrowheads="1"/>
          </p:cNvSpPr>
          <p:nvPr/>
        </p:nvSpPr>
        <p:spPr bwMode="auto">
          <a:xfrm>
            <a:off x="8573857" y="6617545"/>
            <a:ext cx="570143" cy="4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1" tIns="40066" rIns="80131" bIns="40066"/>
          <a:lstStyle/>
          <a:p>
            <a:pPr algn="r"/>
            <a:fld id="{3FCA9991-3CA6-406D-9020-8B2E7660DD58}" type="slidenum">
              <a:rPr lang="en-US" altLang="ja-JP" sz="1200">
                <a:ea typeface="ＭＳ Ｐゴシック" pitchFamily="50" charset="-128"/>
              </a:rPr>
              <a:pPr algn="r"/>
              <a:t>14</a:t>
            </a:fld>
            <a:endParaRPr lang="en-US" altLang="ja-JP" sz="1200" dirty="0">
              <a:ea typeface="ＭＳ Ｐゴシック" pitchFamily="50" charset="-128"/>
            </a:endParaRPr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138463" y="182861"/>
            <a:ext cx="8535848" cy="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8" rIns="91216" bIns="45608" anchor="ctr"/>
          <a:lstStyle/>
          <a:p>
            <a:pPr defTabSz="914179"/>
            <a:r>
              <a:rPr lang="en-US" altLang="ja-JP" sz="3400" b="1" dirty="0">
                <a:latin typeface="Myriad Pro"/>
                <a:ea typeface="HGP創英角ｺﾞｼｯｸUB" pitchFamily="50" charset="-128"/>
                <a:cs typeface="Arial" charset="0"/>
              </a:rPr>
              <a:t>Comparison of Household Energy </a:t>
            </a:r>
            <a:r>
              <a:rPr lang="en-US" altLang="ja-JP" sz="3400" b="1" dirty="0" smtClean="0">
                <a:latin typeface="Myriad Pro"/>
                <a:ea typeface="HGP創英角ｺﾞｼｯｸUB" pitchFamily="50" charset="-128"/>
                <a:cs typeface="Arial" charset="0"/>
              </a:rPr>
              <a:t>Consumption</a:t>
            </a:r>
            <a:endParaRPr lang="en-US" altLang="ja-JP" sz="3400" b="1" dirty="0">
              <a:latin typeface="Myriad Pro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463" y="5562600"/>
            <a:ext cx="26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Jukankyo</a:t>
            </a:r>
            <a:r>
              <a:rPr lang="en-US" dirty="0" smtClean="0"/>
              <a:t> Research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537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テキスト ボックス 6"/>
          <p:cNvSpPr txBox="1">
            <a:spLocks noChangeArrowheads="1"/>
          </p:cNvSpPr>
          <p:nvPr/>
        </p:nvSpPr>
        <p:spPr bwMode="auto">
          <a:xfrm>
            <a:off x="897580" y="3177930"/>
            <a:ext cx="718898" cy="3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2" tIns="43637" rIns="87272" bIns="43637" anchor="ctr">
            <a:spAutoFit/>
          </a:bodyPr>
          <a:lstStyle/>
          <a:p>
            <a:r>
              <a:rPr lang="en-US" altLang="ja-JP" sz="1500" dirty="0">
                <a:solidFill>
                  <a:schemeClr val="bg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rPr>
              <a:t>Brazier</a:t>
            </a:r>
            <a:endParaRPr lang="ja-JP" altLang="en-US" sz="1500">
              <a:solidFill>
                <a:schemeClr val="bg1"/>
              </a:solidFill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pic>
        <p:nvPicPr>
          <p:cNvPr id="43023" name="Picture 2" descr="こたつ布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83" y="2797701"/>
            <a:ext cx="3567382" cy="28988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テキスト ボックス 17"/>
          <p:cNvSpPr txBox="1">
            <a:spLocks noChangeArrowheads="1"/>
          </p:cNvSpPr>
          <p:nvPr/>
        </p:nvSpPr>
        <p:spPr bwMode="auto">
          <a:xfrm>
            <a:off x="4008646" y="3222221"/>
            <a:ext cx="761547" cy="3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2" tIns="43637" rIns="87272" bIns="43637" anchor="ctr">
            <a:spAutoFit/>
          </a:bodyPr>
          <a:lstStyle/>
          <a:p>
            <a:r>
              <a:rPr lang="en-GB" altLang="ja-JP" sz="1500" dirty="0" err="1">
                <a:solidFill>
                  <a:schemeClr val="bg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rPr>
              <a:t>Kotatsu</a:t>
            </a:r>
            <a:endParaRPr lang="ja-JP" altLang="en-US" sz="1500">
              <a:solidFill>
                <a:schemeClr val="bg1"/>
              </a:solidFill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25608" name="テキスト ボックス 14"/>
          <p:cNvSpPr txBox="1">
            <a:spLocks noChangeArrowheads="1"/>
          </p:cNvSpPr>
          <p:nvPr/>
        </p:nvSpPr>
        <p:spPr bwMode="auto">
          <a:xfrm>
            <a:off x="7049051" y="3184410"/>
            <a:ext cx="903435" cy="3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2" tIns="43637" rIns="87272" bIns="43637" anchor="ctr">
            <a:spAutoFit/>
          </a:bodyPr>
          <a:lstStyle/>
          <a:p>
            <a:r>
              <a:rPr lang="en-US" altLang="ja-JP" sz="1500" dirty="0">
                <a:solidFill>
                  <a:schemeClr val="bg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rPr>
              <a:t>Room-AC</a:t>
            </a:r>
            <a:endParaRPr lang="ja-JP" altLang="en-US" sz="150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Calibri" pitchFamily="34" charset="0"/>
            </a:endParaRPr>
          </a:p>
        </p:txBody>
      </p:sp>
      <p:pic>
        <p:nvPicPr>
          <p:cNvPr id="25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83" y="2710699"/>
            <a:ext cx="1607259" cy="93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464154" y="5897919"/>
            <a:ext cx="2970171" cy="42668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>
            <a:spAutoFit/>
          </a:bodyPr>
          <a:lstStyle/>
          <a:p>
            <a:pPr defTabSz="914179"/>
            <a:r>
              <a:rPr lang="en-GB" altLang="ja-JP" sz="1100" dirty="0" err="1" smtClean="0">
                <a:solidFill>
                  <a:srgbClr val="7F7F7F"/>
                </a:solidFill>
              </a:rPr>
              <a:t>Jukankyo</a:t>
            </a:r>
            <a:r>
              <a:rPr lang="en-GB" altLang="ja-JP" sz="1100" dirty="0" smtClean="0">
                <a:solidFill>
                  <a:srgbClr val="7F7F7F"/>
                </a:solidFill>
              </a:rPr>
              <a:t> Institute</a:t>
            </a:r>
            <a:endParaRPr lang="ja-JP" altLang="en-US" sz="1100">
              <a:solidFill>
                <a:srgbClr val="7F7F7F"/>
              </a:solidFill>
            </a:endParaRPr>
          </a:p>
          <a:p>
            <a:pPr defTabSz="914179"/>
            <a:endParaRPr lang="ja-JP" altLang="en-US" sz="1100">
              <a:solidFill>
                <a:srgbClr val="7F7F7F"/>
              </a:solidFill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-7749"/>
            <a:ext cx="9144000" cy="79375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	Task/Ambient Conditioning</a:t>
            </a:r>
            <a:endParaRPr lang="en-US" sz="3400" dirty="0"/>
          </a:p>
        </p:txBody>
      </p:sp>
      <p:sp>
        <p:nvSpPr>
          <p:cNvPr id="25625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C0055-96B1-4D2C-911E-8BCD6E6078EF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2050" name="Picture 2" descr="Monte Carlo Discus Ceiling F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" y="2788610"/>
            <a:ext cx="4259469" cy="2951443"/>
          </a:xfrm>
          <a:prstGeom prst="rect">
            <a:avLst/>
          </a:prstGeom>
          <a:noFill/>
        </p:spPr>
      </p:pic>
      <p:pic>
        <p:nvPicPr>
          <p:cNvPr id="11" name="Picture 2" descr="http://www.standout-fireplace-designs.com/images/pictures-of-stone-fireplaces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617" y="786008"/>
            <a:ext cx="2353155" cy="1900173"/>
          </a:xfrm>
          <a:prstGeom prst="rect">
            <a:avLst/>
          </a:prstGeom>
          <a:noFill/>
        </p:spPr>
      </p:pic>
      <p:pic>
        <p:nvPicPr>
          <p:cNvPr id="12" name="Picture 8" descr="http://www.crystalinks.com/oasi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490" y="978019"/>
            <a:ext cx="2535056" cy="1688981"/>
          </a:xfrm>
          <a:prstGeom prst="rect">
            <a:avLst/>
          </a:prstGeom>
          <a:noFill/>
        </p:spPr>
      </p:pic>
      <p:pic>
        <p:nvPicPr>
          <p:cNvPr id="13" name="Picture 10" descr="http://4.bp.blogspot.com/_tgb18ll1z_0/S6qFHyjA4OI/AAAAAAAAATI/jOTFj8NfQNM/s200/0205_heschong1.jpg"/>
          <p:cNvPicPr>
            <a:picLocks noChangeAspect="1" noChangeArrowheads="1"/>
          </p:cNvPicPr>
          <p:nvPr/>
        </p:nvPicPr>
        <p:blipFill>
          <a:blip r:embed="rId9" cstate="print"/>
          <a:srcRect l="19743" r="22103" b="1910"/>
          <a:stretch>
            <a:fillRect/>
          </a:stretch>
        </p:blipFill>
        <p:spPr bwMode="auto">
          <a:xfrm>
            <a:off x="7500768" y="762000"/>
            <a:ext cx="781967" cy="131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6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STUDY OF SMART THERMOSTATS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Default Schedules and Manual Operation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915785"/>
            <a:ext cx="8610600" cy="3257550"/>
            <a:chOff x="304800" y="1390651"/>
            <a:chExt cx="8610600" cy="3257550"/>
          </a:xfrm>
        </p:grpSpPr>
        <p:pic>
          <p:nvPicPr>
            <p:cNvPr id="2051" name="Picture 3" descr="C:\Users\cbarriga\Desktop\Repor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37"/>
            <a:stretch/>
          </p:blipFill>
          <p:spPr bwMode="auto">
            <a:xfrm>
              <a:off x="304800" y="1390651"/>
              <a:ext cx="8610600" cy="3257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94276" y="1628775"/>
              <a:ext cx="5112544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“Occupied” </a:t>
              </a: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“Unoccupied”</a:t>
              </a: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settings still set at installation default temps and times of day, months after installation.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331879" y="1890385"/>
              <a:ext cx="1210866" cy="72899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42744" y="1890385"/>
              <a:ext cx="1291590" cy="72899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865642" y="1890385"/>
              <a:ext cx="843121" cy="605165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08763" y="1890385"/>
              <a:ext cx="870029" cy="605165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40071" y="3776662"/>
              <a:ext cx="4502626" cy="5539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Room temperature managed manually, by teacher, using a </a:t>
              </a:r>
              <a:r>
                <a:rPr lang="en-US" sz="14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“hold”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feature in the wall thermostat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062968" y="2895600"/>
              <a:ext cx="224234" cy="1158061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062968" y="2895600"/>
              <a:ext cx="2780506" cy="1158061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Participants felt: </a:t>
            </a:r>
          </a:p>
          <a:p>
            <a:pPr lvl="2"/>
            <a:r>
              <a:rPr lang="en-US" sz="3200" dirty="0" smtClean="0"/>
              <a:t>Angrier</a:t>
            </a:r>
          </a:p>
          <a:p>
            <a:pPr lvl="2"/>
            <a:r>
              <a:rPr lang="en-US" sz="3200" dirty="0" smtClean="0"/>
              <a:t>More powerless</a:t>
            </a:r>
          </a:p>
          <a:p>
            <a:pPr lvl="2"/>
            <a:r>
              <a:rPr lang="en-US" sz="3200" dirty="0" smtClean="0"/>
              <a:t>More bewildered</a:t>
            </a:r>
          </a:p>
          <a:p>
            <a:pPr lvl="2"/>
            <a:r>
              <a:rPr lang="en-US" sz="3200" dirty="0" smtClean="0"/>
              <a:t>More frustrated</a:t>
            </a:r>
          </a:p>
          <a:p>
            <a:pPr lvl="2"/>
            <a:r>
              <a:rPr lang="en-US" sz="3200" dirty="0" smtClean="0"/>
              <a:t>Less comfortable</a:t>
            </a:r>
          </a:p>
          <a:p>
            <a:pPr lvl="2"/>
            <a:r>
              <a:rPr lang="en-US" sz="3200" dirty="0" smtClean="0"/>
              <a:t>Less “In-control”</a:t>
            </a:r>
          </a:p>
          <a:p>
            <a:r>
              <a:rPr lang="en-US" sz="3200" dirty="0" smtClean="0"/>
              <a:t>No Significant Energy Savings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Savings Depended on Prior Thermostat Use</a:t>
            </a:r>
          </a:p>
          <a:p>
            <a:r>
              <a:rPr lang="en-US" sz="3200" dirty="0" smtClean="0"/>
              <a:t>Smart Defaults, Third-Party Setting </a:t>
            </a:r>
            <a:r>
              <a:rPr lang="en-US" sz="3200" dirty="0" err="1" smtClean="0"/>
              <a:t>Setpoints</a:t>
            </a:r>
            <a:endParaRPr lang="en-US" sz="3200" dirty="0" smtClean="0"/>
          </a:p>
          <a:p>
            <a:r>
              <a:rPr lang="en-US" sz="3200" dirty="0" smtClean="0"/>
              <a:t>Need for an Ultra Transparent Simple Thermostat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Bottom Line</a:t>
            </a:r>
            <a:endParaRPr lang="en-US" sz="3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10400"/>
              </p:ext>
            </p:extLst>
          </p:nvPr>
        </p:nvGraphicFramePr>
        <p:xfrm>
          <a:off x="1295400" y="3581400"/>
          <a:ext cx="6743165" cy="1097280"/>
        </p:xfrm>
        <a:graphic>
          <a:graphicData uri="http://schemas.openxmlformats.org/drawingml/2006/table">
            <a:tbl>
              <a:tblPr/>
              <a:tblGrid>
                <a:gridCol w="2337307"/>
                <a:gridCol w="4405858"/>
              </a:tblGrid>
              <a:tr h="27323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Site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Energy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savings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3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Golf Clubhouse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+3.5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of HVAC power draw per degree F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3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Small Restaurant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-6.7% of HVAC power draw per degree F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3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Private School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Pending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GOING NEXT?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HVAC Behavioral Research Initiative, a few upcoming projects:</a:t>
            </a:r>
          </a:p>
          <a:p>
            <a:pPr lvl="2"/>
            <a:r>
              <a:rPr lang="en-US" dirty="0" smtClean="0"/>
              <a:t>The Role of Behavior in Emerging Technologies</a:t>
            </a:r>
          </a:p>
          <a:p>
            <a:pPr lvl="2"/>
            <a:r>
              <a:rPr lang="en-US" dirty="0" smtClean="0"/>
              <a:t>The Role of Behavior in </a:t>
            </a:r>
            <a:r>
              <a:rPr lang="en-US" dirty="0" err="1" smtClean="0"/>
              <a:t>ZNE</a:t>
            </a:r>
            <a:r>
              <a:rPr lang="en-US" dirty="0" smtClean="0"/>
              <a:t> Homes</a:t>
            </a:r>
          </a:p>
          <a:p>
            <a:pPr lvl="2"/>
            <a:r>
              <a:rPr lang="en-US" dirty="0" smtClean="0"/>
              <a:t>Field Study of Advanced Thermostats</a:t>
            </a:r>
          </a:p>
          <a:p>
            <a:r>
              <a:rPr lang="en-US" dirty="0" smtClean="0"/>
              <a:t>Where are we going next?</a:t>
            </a:r>
          </a:p>
          <a:p>
            <a:r>
              <a:rPr lang="en-US" dirty="0" smtClean="0"/>
              <a:t>Qualitative Research Methods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Overview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186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102291"/>
          </a:xfrm>
        </p:spPr>
        <p:txBody>
          <a:bodyPr>
            <a:normAutofit/>
          </a:bodyPr>
          <a:lstStyle/>
          <a:p>
            <a:r>
              <a:rPr lang="en-US" dirty="0" smtClean="0"/>
              <a:t>Avoiding </a:t>
            </a:r>
            <a:r>
              <a:rPr lang="en-US" dirty="0"/>
              <a:t>system use</a:t>
            </a:r>
          </a:p>
          <a:p>
            <a:pPr lvl="5"/>
            <a:r>
              <a:rPr lang="en-US" dirty="0" smtClean="0"/>
              <a:t>Task </a:t>
            </a:r>
            <a:r>
              <a:rPr lang="en-US" dirty="0"/>
              <a:t>and Passive Cooling </a:t>
            </a:r>
          </a:p>
          <a:p>
            <a:r>
              <a:rPr lang="en-US" dirty="0" smtClean="0"/>
              <a:t>Reducing </a:t>
            </a:r>
            <a:r>
              <a:rPr lang="en-US" dirty="0"/>
              <a:t>system runtimes</a:t>
            </a:r>
          </a:p>
          <a:p>
            <a:pPr lvl="5"/>
            <a:r>
              <a:rPr lang="en-US" dirty="0"/>
              <a:t>Thermostat Usability </a:t>
            </a:r>
            <a:r>
              <a:rPr lang="en-US" dirty="0" smtClean="0"/>
              <a:t>Extremes</a:t>
            </a:r>
          </a:p>
          <a:p>
            <a:r>
              <a:rPr lang="en-US" dirty="0" smtClean="0"/>
              <a:t>Keeping </a:t>
            </a:r>
            <a:r>
              <a:rPr lang="en-US" dirty="0"/>
              <a:t>systems working </a:t>
            </a:r>
            <a:r>
              <a:rPr lang="en-US" dirty="0" smtClean="0"/>
              <a:t>efficiently</a:t>
            </a:r>
          </a:p>
          <a:p>
            <a:pPr lvl="5"/>
            <a:r>
              <a:rPr lang="en-US" dirty="0" smtClean="0"/>
              <a:t>Ensuring Occupant or Service Provider Response to </a:t>
            </a:r>
            <a:r>
              <a:rPr lang="en-US" dirty="0" err="1" smtClean="0"/>
              <a:t>FDD</a:t>
            </a:r>
            <a:r>
              <a:rPr lang="en-US" dirty="0" smtClean="0"/>
              <a:t> Alarms</a:t>
            </a:r>
            <a:endParaRPr lang="en-US" dirty="0"/>
          </a:p>
          <a:p>
            <a:r>
              <a:rPr lang="en-US" dirty="0"/>
              <a:t>Optimizing system replacements</a:t>
            </a:r>
          </a:p>
          <a:p>
            <a:pPr lvl="5"/>
            <a:r>
              <a:rPr lang="en-US" dirty="0" smtClean="0"/>
              <a:t>Understanding the Role of the Middleman/Perception of Sophistication and Value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Technologies to Improve the Effectiveness of Residential HVAC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RESEARCH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Used in Upcoming Studies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31963"/>
              </p:ext>
            </p:extLst>
          </p:nvPr>
        </p:nvGraphicFramePr>
        <p:xfrm>
          <a:off x="457200" y="762000"/>
          <a:ext cx="8381997" cy="5321849"/>
        </p:xfrm>
        <a:graphic>
          <a:graphicData uri="http://schemas.openxmlformats.org/drawingml/2006/table">
            <a:tbl>
              <a:tblPr firstRow="1" firstCol="1" bandRow="1"/>
              <a:tblGrid>
                <a:gridCol w="2074697"/>
                <a:gridCol w="779556"/>
                <a:gridCol w="283474"/>
                <a:gridCol w="283474"/>
                <a:gridCol w="283474"/>
                <a:gridCol w="283474"/>
                <a:gridCol w="279051"/>
                <a:gridCol w="2272217"/>
                <a:gridCol w="283474"/>
                <a:gridCol w="283474"/>
                <a:gridCol w="283474"/>
                <a:gridCol w="283474"/>
                <a:gridCol w="354342"/>
                <a:gridCol w="354342"/>
              </a:tblGrid>
              <a:tr h="2309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51582" marR="51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Sponsor</a:t>
                      </a:r>
                    </a:p>
                  </a:txBody>
                  <a:tcPr marL="51582" marR="51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Participants</a:t>
                      </a:r>
                    </a:p>
                  </a:txBody>
                  <a:tcPr marL="51582" marR="51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Research Methods</a:t>
                      </a:r>
                    </a:p>
                  </a:txBody>
                  <a:tcPr marL="51582" marR="51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Mfg,/Dist</a:t>
                      </a: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Surveys</a:t>
                      </a:r>
                    </a:p>
                  </a:txBody>
                  <a:tcPr marL="51582" marR="51582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Groups</a:t>
                      </a: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SS Interviews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Experiment</a:t>
                      </a: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Monitoring</a:t>
                      </a: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Observations</a:t>
                      </a: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Owners/Tenant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/Tech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Owners/Tenant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/Tech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 in Emerging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Techs: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Economizers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 in Emerging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Techs: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FDD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 in Emerging Techs: Climate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Appropriate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Specifying Engineers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en-US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ZNE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Homes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Tokyo Gas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 Intelligence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CPUC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Government, Utilities,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Researcher, Consultant,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NGOs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 Transformation Indicators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CPUC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Consultants, Utilities, Evaluators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 Assessment of Code Compliance</a:t>
                      </a: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KEMA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Code Officials, HERS Raters</a:t>
                      </a: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81200" y="914400"/>
            <a:ext cx="53340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332" y="185495"/>
            <a:ext cx="8763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What is </a:t>
            </a:r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“Qualitative </a:t>
            </a:r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R</a:t>
            </a:r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esearch</a:t>
            </a:r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/>
              </a:rPr>
              <a:t>Who? What? When? Where? Why? How?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49751"/>
            <a:ext cx="167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yriad Pro"/>
              </a:rPr>
              <a:t>Behaviors</a:t>
            </a:r>
            <a:endParaRPr lang="en-US" sz="2400" dirty="0"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817281"/>
            <a:ext cx="167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yriad Pro"/>
              </a:rPr>
              <a:t>Emotions</a:t>
            </a:r>
            <a:endParaRPr lang="en-US" sz="2400" dirty="0">
              <a:latin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7251" y="4468505"/>
            <a:ext cx="167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yriad Pro"/>
              </a:rPr>
              <a:t>Cognition</a:t>
            </a:r>
            <a:endParaRPr lang="en-US" sz="2400" dirty="0">
              <a:latin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145340"/>
            <a:ext cx="2819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73100" indent="-342900">
              <a:buFontTx/>
              <a:buChar char="-"/>
            </a:pPr>
            <a:r>
              <a:rPr lang="en-US" sz="2400" dirty="0" smtClean="0">
                <a:latin typeface="Myriad Pro"/>
              </a:rPr>
              <a:t>Physical</a:t>
            </a:r>
          </a:p>
          <a:p>
            <a:pPr marL="673100" indent="-342900">
              <a:buFontTx/>
              <a:buChar char="-"/>
            </a:pPr>
            <a:r>
              <a:rPr lang="en-US" sz="2400" dirty="0" smtClean="0">
                <a:latin typeface="Myriad Pro"/>
              </a:rPr>
              <a:t>Social</a:t>
            </a:r>
          </a:p>
          <a:p>
            <a:pPr marL="673100" indent="-342900">
              <a:buFontTx/>
              <a:buChar char="-"/>
            </a:pPr>
            <a:r>
              <a:rPr lang="en-US" sz="2400" dirty="0" smtClean="0">
                <a:latin typeface="Myriad Pro"/>
              </a:rPr>
              <a:t>Legal</a:t>
            </a:r>
          </a:p>
          <a:p>
            <a:pPr marL="673100" indent="-342900">
              <a:buFontTx/>
              <a:buChar char="-"/>
            </a:pPr>
            <a:r>
              <a:rPr lang="en-US" sz="2400" dirty="0" smtClean="0">
                <a:latin typeface="Myriad Pro"/>
              </a:rPr>
              <a:t>Institutional</a:t>
            </a:r>
            <a:endParaRPr lang="en-US" sz="2400" dirty="0">
              <a:latin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319418"/>
            <a:ext cx="2819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yriad Pro"/>
              </a:rPr>
              <a:t>Environmental context</a:t>
            </a:r>
          </a:p>
        </p:txBody>
      </p:sp>
      <p:cxnSp>
        <p:nvCxnSpPr>
          <p:cNvPr id="8" name="Straight Arrow Connector 7"/>
          <p:cNvCxnSpPr>
            <a:stCxn id="5" idx="4"/>
          </p:cNvCxnSpPr>
          <p:nvPr/>
        </p:nvCxnSpPr>
        <p:spPr>
          <a:xfrm flipH="1">
            <a:off x="1143000" y="1905000"/>
            <a:ext cx="3505200" cy="744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4"/>
            <a:endCxn id="9" idx="0"/>
          </p:cNvCxnSpPr>
          <p:nvPr/>
        </p:nvCxnSpPr>
        <p:spPr>
          <a:xfrm flipH="1">
            <a:off x="2362200" y="1905000"/>
            <a:ext cx="2286000" cy="1912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10" idx="0"/>
          </p:cNvCxnSpPr>
          <p:nvPr/>
        </p:nvCxnSpPr>
        <p:spPr>
          <a:xfrm>
            <a:off x="4648200" y="1905000"/>
            <a:ext cx="217251" cy="2563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12" idx="0"/>
          </p:cNvCxnSpPr>
          <p:nvPr/>
        </p:nvCxnSpPr>
        <p:spPr>
          <a:xfrm>
            <a:off x="4648200" y="1905000"/>
            <a:ext cx="2933700" cy="1414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332" y="185495"/>
            <a:ext cx="8763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What is it Good For?</a:t>
            </a:r>
            <a:endParaRPr lang="en-US" sz="3400" b="1" dirty="0">
              <a:solidFill>
                <a:schemeClr val="tx2"/>
              </a:solidFill>
              <a:latin typeface="Myriad Pro"/>
              <a:cs typeface="Lucida Sans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788091"/>
          </a:xfrm>
        </p:spPr>
        <p:txBody>
          <a:bodyPr>
            <a:normAutofit/>
          </a:bodyPr>
          <a:lstStyle/>
          <a:p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Identifying themes and relationships</a:t>
            </a:r>
            <a:endParaRPr lang="en-US" dirty="0"/>
          </a:p>
          <a:p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Understanding complex, dynamic multidimensional phenomenon 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Group A vs. Group B</a:t>
            </a:r>
          </a:p>
          <a:p>
            <a:r>
              <a:rPr lang="en-US" dirty="0" smtClean="0"/>
              <a:t>Explanation</a:t>
            </a:r>
          </a:p>
          <a:p>
            <a:pPr lvl="1"/>
            <a:r>
              <a:rPr lang="en-US" dirty="0" smtClean="0"/>
              <a:t>Relationship between sets of variables  (causal or non-causal)</a:t>
            </a:r>
          </a:p>
        </p:txBody>
      </p:sp>
    </p:spTree>
    <p:extLst>
      <p:ext uri="{BB962C8B-B14F-4D97-AF65-F5344CB8AC3E}">
        <p14:creationId xmlns:p14="http://schemas.microsoft.com/office/powerpoint/2010/main" val="8862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457200" y="1447800"/>
            <a:ext cx="8001000" cy="811494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332" y="185495"/>
            <a:ext cx="8763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How do we Ask </a:t>
            </a:r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P</a:t>
            </a:r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eople?</a:t>
            </a:r>
            <a:endParaRPr lang="en-US" sz="3400" b="1" dirty="0">
              <a:solidFill>
                <a:schemeClr val="tx2"/>
              </a:solidFill>
              <a:latin typeface="Myriad Pro"/>
              <a:cs typeface="Lucida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728472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Unstructured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2200" y="1600200"/>
            <a:ext cx="2057400" cy="728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Structured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2400" y="2265528"/>
            <a:ext cx="2895600" cy="10872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Informal interviews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Ethnographic interviews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019800" y="2259294"/>
            <a:ext cx="2971800" cy="200790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Standardized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e.g., surveys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Semi-standardized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e.g., Focus groups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971800" y="1600200"/>
            <a:ext cx="2819400" cy="576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1F7B2A"/>
                </a:solidFill>
              </a:rPr>
              <a:t>Semi-structured</a:t>
            </a:r>
            <a:endParaRPr lang="en-US" dirty="0">
              <a:solidFill>
                <a:srgbClr val="1F7B2A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4200" y="1405128"/>
            <a:ext cx="2743200" cy="957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933566" y="3723564"/>
            <a:ext cx="3162434" cy="21438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Provide structure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Provide flexibility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Encourage detailed responses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Elicit different types of data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5800" y="2438400"/>
            <a:ext cx="0" cy="1219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990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Myriad Pro"/>
                <a:cs typeface="Lucida Sans"/>
              </a:rPr>
              <a:t>Elicitation </a:t>
            </a:r>
            <a:r>
              <a:rPr lang="en-US" sz="2400" b="1" dirty="0">
                <a:solidFill>
                  <a:srgbClr val="0070C0"/>
                </a:solidFill>
                <a:latin typeface="Myriad Pro"/>
                <a:cs typeface="Lucida Sans"/>
              </a:rPr>
              <a:t>techniques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build="p"/>
      <p:bldP spid="5" grpId="0"/>
      <p:bldP spid="9" grpId="0"/>
      <p:bldP spid="10" grpId="0"/>
      <p:bldP spid="11" grpId="0"/>
      <p:bldP spid="16" grpId="0" animBg="1"/>
      <p:bldP spid="19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332" y="185495"/>
            <a:ext cx="8763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What Types of Questions can be Asked in a Semi-Structured </a:t>
            </a:r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I</a:t>
            </a:r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nterview?</a:t>
            </a:r>
            <a:endParaRPr lang="en-US" sz="3400" b="1" dirty="0">
              <a:solidFill>
                <a:schemeClr val="tx2"/>
              </a:solidFill>
              <a:latin typeface="Myriad Pro"/>
              <a:cs typeface="Lucida Sans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4832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u="sng" dirty="0" smtClean="0"/>
              <a:t>Lists</a:t>
            </a:r>
          </a:p>
          <a:p>
            <a:pPr lvl="1"/>
            <a:r>
              <a:rPr lang="en-US" dirty="0" smtClean="0"/>
              <a:t>“Why” </a:t>
            </a:r>
          </a:p>
          <a:p>
            <a:pPr lvl="1"/>
            <a:r>
              <a:rPr lang="en-US" dirty="0" smtClean="0"/>
              <a:t>Descriptions</a:t>
            </a:r>
          </a:p>
          <a:p>
            <a:pPr marL="109728" indent="0">
              <a:buNone/>
            </a:pPr>
            <a:r>
              <a:rPr lang="en-US" u="sng" dirty="0" smtClean="0"/>
              <a:t>Relations </a:t>
            </a:r>
            <a:endParaRPr lang="en-US" u="sng" dirty="0"/>
          </a:p>
          <a:p>
            <a:pPr lvl="1"/>
            <a:r>
              <a:rPr lang="en-US" dirty="0" smtClean="0"/>
              <a:t>Compare &amp; contrast people, space &amp; time</a:t>
            </a:r>
            <a:endParaRPr lang="en-US" dirty="0"/>
          </a:p>
          <a:p>
            <a:pPr lvl="1"/>
            <a:r>
              <a:rPr lang="en-US" dirty="0" smtClean="0"/>
              <a:t>Frames</a:t>
            </a:r>
          </a:p>
          <a:p>
            <a:pPr marL="109728" indent="0">
              <a:buNone/>
            </a:pPr>
            <a:r>
              <a:rPr lang="en-US" u="sng" dirty="0" smtClean="0"/>
              <a:t>Processes </a:t>
            </a:r>
            <a:endParaRPr lang="en-US" u="sng" dirty="0"/>
          </a:p>
          <a:p>
            <a:pPr lvl="1"/>
            <a:r>
              <a:rPr lang="en-US" dirty="0" smtClean="0"/>
              <a:t>Mechanisms</a:t>
            </a:r>
            <a:endParaRPr lang="en-US" dirty="0"/>
          </a:p>
          <a:p>
            <a:pPr lvl="1"/>
            <a:r>
              <a:rPr lang="en-US" dirty="0" smtClean="0"/>
              <a:t>“How”</a:t>
            </a:r>
            <a:endParaRPr lang="en-US" dirty="0"/>
          </a:p>
          <a:p>
            <a:pPr lvl="1"/>
            <a:r>
              <a:rPr lang="en-US" dirty="0" smtClean="0"/>
              <a:t>Descriptions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Balance </a:t>
            </a:r>
            <a:r>
              <a:rPr lang="en-US" dirty="0"/>
              <a:t>depth and breadth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Allow us to </a:t>
            </a:r>
            <a:r>
              <a:rPr lang="en-US" u="sng" dirty="0"/>
              <a:t>efficiently</a:t>
            </a:r>
            <a:r>
              <a:rPr lang="en-US" dirty="0"/>
              <a:t> collect and analyze rich, qualitative </a:t>
            </a:r>
            <a:r>
              <a:rPr lang="en-US" dirty="0" smtClean="0"/>
              <a:t>data from many respondents (not either/or)</a:t>
            </a:r>
          </a:p>
          <a:p>
            <a:r>
              <a:rPr lang="en-US" dirty="0"/>
              <a:t>Ensure consistent data collection across subjects and interviewers</a:t>
            </a:r>
          </a:p>
          <a:p>
            <a:r>
              <a:rPr lang="en-US" dirty="0" smtClean="0"/>
              <a:t>Balance </a:t>
            </a:r>
            <a:r>
              <a:rPr lang="en-US" dirty="0"/>
              <a:t>research objectives with resource constraints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Answer complex research questions thoroughly and on budget (i.e., for less than a gazillion dollars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332" y="185495"/>
            <a:ext cx="8763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What’s so Great about Semi-Structured </a:t>
            </a:r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I</a:t>
            </a:r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nterviews?</a:t>
            </a:r>
            <a:endParaRPr lang="en-US" sz="3400" b="1" dirty="0">
              <a:solidFill>
                <a:schemeClr val="tx2"/>
              </a:solidFill>
              <a:latin typeface="Myriad Pro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7262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332" y="185495"/>
            <a:ext cx="8763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Why Can’t </a:t>
            </a:r>
            <a:r>
              <a:rPr lang="en-US" sz="3400" b="1" dirty="0">
                <a:solidFill>
                  <a:schemeClr val="tx2"/>
                </a:solidFill>
                <a:latin typeface="Myriad Pro"/>
                <a:cs typeface="Lucida Sans"/>
              </a:rPr>
              <a:t>W</a:t>
            </a:r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e Just do a Survey?</a:t>
            </a:r>
            <a:endParaRPr lang="en-US" sz="3400" b="1" dirty="0">
              <a:solidFill>
                <a:schemeClr val="tx2"/>
              </a:solidFill>
              <a:latin typeface="Myriad Pro"/>
              <a:cs typeface="Lucida Sans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788091"/>
          </a:xfrm>
        </p:spPr>
        <p:txBody>
          <a:bodyPr>
            <a:normAutofit/>
          </a:bodyPr>
          <a:lstStyle/>
          <a:p>
            <a:r>
              <a:rPr lang="en-US" dirty="0"/>
              <a:t>You have to know the answers to write the </a:t>
            </a:r>
            <a:r>
              <a:rPr lang="en-US" dirty="0" smtClean="0"/>
              <a:t>(narrow) questions</a:t>
            </a:r>
            <a:endParaRPr lang="en-US" dirty="0"/>
          </a:p>
          <a:p>
            <a:r>
              <a:rPr lang="en-US" dirty="0" smtClean="0"/>
              <a:t>When we don’t already know the answers, we have to ask broader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046982"/>
            <a:ext cx="6172200" cy="20928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How do you calibrate your temperature gauges? (check one)</a:t>
            </a:r>
          </a:p>
          <a:p>
            <a:pPr lvl="2"/>
            <a:r>
              <a:rPr lang="en-US" dirty="0" smtClean="0"/>
              <a:t>__Send </a:t>
            </a:r>
            <a:r>
              <a:rPr lang="en-US" dirty="0"/>
              <a:t>it to a calibration service provider</a:t>
            </a:r>
          </a:p>
          <a:p>
            <a:pPr lvl="2"/>
            <a:r>
              <a:rPr lang="en-US" dirty="0" smtClean="0"/>
              <a:t>__Use </a:t>
            </a:r>
            <a:r>
              <a:rPr lang="en-US" dirty="0"/>
              <a:t>an ice bath and/or boiling water</a:t>
            </a:r>
          </a:p>
          <a:p>
            <a:pPr lvl="2"/>
            <a:r>
              <a:rPr lang="en-US" dirty="0" smtClean="0"/>
              <a:t>__Someone </a:t>
            </a:r>
            <a:r>
              <a:rPr lang="en-US" dirty="0"/>
              <a:t>else does it</a:t>
            </a:r>
          </a:p>
          <a:p>
            <a:pPr lvl="2"/>
            <a:r>
              <a:rPr lang="en-US" dirty="0" smtClean="0"/>
              <a:t>__Other  </a:t>
            </a:r>
            <a:r>
              <a:rPr lang="en-US" dirty="0"/>
              <a:t>_____________________________</a:t>
            </a:r>
          </a:p>
          <a:p>
            <a:pPr lvl="2"/>
            <a:r>
              <a:rPr lang="en-US" dirty="0" smtClean="0"/>
              <a:t>__It </a:t>
            </a:r>
            <a:r>
              <a:rPr lang="en-US" dirty="0"/>
              <a:t>doesn’t get </a:t>
            </a:r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819400"/>
            <a:ext cx="61722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Describe the challenges you have promoting energy efficiency?  </a:t>
            </a:r>
            <a:endParaRPr lang="en-US" sz="2000" dirty="0" smtClean="0"/>
          </a:p>
          <a:p>
            <a:pPr lvl="1"/>
            <a:r>
              <a:rPr lang="en-US" sz="2000" dirty="0" smtClean="0"/>
              <a:t>Who</a:t>
            </a:r>
            <a:r>
              <a:rPr lang="en-US" sz="2000" dirty="0"/>
              <a:t>? What? When? Where? Why? How?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4495800"/>
            <a:ext cx="533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yriad Pro"/>
              </a:rPr>
              <a:t>We don’t know about </a:t>
            </a:r>
            <a:r>
              <a:rPr lang="en-US" sz="2800" dirty="0" smtClean="0">
                <a:latin typeface="Myriad Pro"/>
              </a:rPr>
              <a:t>Grandma.</a:t>
            </a:r>
            <a:endParaRPr lang="en-US" sz="2800" dirty="0"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90903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yriad Pro"/>
              </a:rPr>
              <a:t>That requires semi-structured interviews.</a:t>
            </a:r>
            <a:endParaRPr lang="en-US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542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" grpId="0" animBg="1"/>
      <p:bldP spid="2" grpId="1" animBg="1"/>
      <p:bldP spid="6" grpId="0" animBg="1"/>
      <p:bldP spid="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Questions, Comments, Discussion</a:t>
            </a:r>
            <a:endParaRPr lang="en-US" dirty="0"/>
          </a:p>
        </p:txBody>
      </p:sp>
      <p:pic>
        <p:nvPicPr>
          <p:cNvPr id="4098" name="Picture 2" descr="C:\Users\cbarriga\Desktop\Images\woman_air_conditio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51" y="2145704"/>
            <a:ext cx="4736856" cy="356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ROLE OF BEHAVIOR IN EMERGING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332" y="185495"/>
            <a:ext cx="87632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Myriad Pro"/>
                <a:cs typeface="Lucida Sans"/>
              </a:rPr>
              <a:t>How Can We do Semi-structured Interviews Efficiently  (i.e., For Less Than a Gazillion Dollars)?</a:t>
            </a:r>
            <a:endParaRPr lang="en-US" sz="3400" b="1" dirty="0">
              <a:solidFill>
                <a:schemeClr val="tx2"/>
              </a:solidFill>
              <a:latin typeface="Myriad Pro"/>
              <a:cs typeface="Lucida Sans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3721291"/>
          </a:xfrm>
        </p:spPr>
        <p:txBody>
          <a:bodyPr>
            <a:normAutofit/>
          </a:bodyPr>
          <a:lstStyle/>
          <a:p>
            <a:r>
              <a:rPr lang="en-US" dirty="0" smtClean="0"/>
              <a:t>Develop logic model outlining the phenomenon of interest</a:t>
            </a:r>
          </a:p>
          <a:p>
            <a:r>
              <a:rPr lang="en-US" dirty="0" smtClean="0"/>
              <a:t>Create semi-structured interview protocol</a:t>
            </a:r>
          </a:p>
          <a:p>
            <a:pPr marL="365760" lvl="1" indent="-256032">
              <a:spcBef>
                <a:spcPts val="400"/>
              </a:spcBef>
              <a:buSzPct val="100000"/>
            </a:pPr>
            <a:r>
              <a:rPr lang="en-US" dirty="0" smtClean="0"/>
              <a:t>Use structured </a:t>
            </a:r>
            <a:r>
              <a:rPr lang="en-US" dirty="0"/>
              <a:t>data collection </a:t>
            </a:r>
            <a:r>
              <a:rPr lang="en-US" dirty="0" smtClean="0"/>
              <a:t>instruments </a:t>
            </a:r>
          </a:p>
          <a:p>
            <a:pPr marL="603504" lvl="2" indent="-256032">
              <a:spcBef>
                <a:spcPts val="400"/>
              </a:spcBef>
            </a:pPr>
            <a:r>
              <a:rPr lang="en-US" dirty="0" smtClean="0"/>
              <a:t>Super cool “spy” pen</a:t>
            </a:r>
          </a:p>
          <a:p>
            <a:pPr marL="603504" lvl="2" indent="-256032">
              <a:spcBef>
                <a:spcPts val="400"/>
              </a:spcBef>
            </a:pPr>
            <a:r>
              <a:rPr lang="en-US" dirty="0" smtClean="0"/>
              <a:t>Create note-taking table</a:t>
            </a:r>
          </a:p>
          <a:p>
            <a:pPr marL="603504" lvl="2" indent="-256032">
              <a:spcBef>
                <a:spcPts val="400"/>
              </a:spcBef>
            </a:pPr>
            <a:r>
              <a:rPr lang="en-US" dirty="0" smtClean="0"/>
              <a:t>Build database</a:t>
            </a:r>
          </a:p>
          <a:p>
            <a:pPr marL="365760" lvl="1" indent="-256032">
              <a:spcBef>
                <a:spcPts val="400"/>
              </a:spcBef>
              <a:buSzPct val="100000"/>
            </a:pPr>
            <a:r>
              <a:rPr lang="en-US" dirty="0" smtClean="0"/>
              <a:t>Develop coding scheme to convert text to numbers</a:t>
            </a:r>
          </a:p>
          <a:p>
            <a:pPr marL="365760" lvl="1" indent="-256032">
              <a:spcBef>
                <a:spcPts val="400"/>
              </a:spcBef>
              <a:buSzPct val="100000"/>
            </a:pPr>
            <a:r>
              <a:rPr lang="en-US" dirty="0" smtClean="0"/>
              <a:t>Analyze data with qualitative and quantitative techniques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</a:t>
            </a:r>
            <a:r>
              <a:rPr lang="en-US" smtClean="0"/>
              <a:t>Used in Past </a:t>
            </a:r>
            <a:r>
              <a:rPr lang="en-US" dirty="0" smtClean="0"/>
              <a:t>Studies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9881871"/>
              </p:ext>
            </p:extLst>
          </p:nvPr>
        </p:nvGraphicFramePr>
        <p:xfrm>
          <a:off x="685800" y="762000"/>
          <a:ext cx="7924800" cy="5036271"/>
        </p:xfrm>
        <a:graphic>
          <a:graphicData uri="http://schemas.openxmlformats.org/drawingml/2006/table">
            <a:tbl>
              <a:tblPr firstRow="1" firstCol="1" bandRow="1"/>
              <a:tblGrid>
                <a:gridCol w="1981200"/>
                <a:gridCol w="762000"/>
                <a:gridCol w="304800"/>
                <a:gridCol w="228600"/>
                <a:gridCol w="248687"/>
                <a:gridCol w="284713"/>
                <a:gridCol w="304800"/>
                <a:gridCol w="2051939"/>
                <a:gridCol w="270471"/>
                <a:gridCol w="270471"/>
                <a:gridCol w="270471"/>
                <a:gridCol w="270471"/>
                <a:gridCol w="338089"/>
                <a:gridCol w="338088"/>
              </a:tblGrid>
              <a:tr h="24234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57067" marR="570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Sponsor</a:t>
                      </a:r>
                    </a:p>
                  </a:txBody>
                  <a:tcPr marL="57067" marR="570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Participants</a:t>
                      </a:r>
                    </a:p>
                  </a:txBody>
                  <a:tcPr marL="57067" marR="570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Research Methods</a:t>
                      </a:r>
                    </a:p>
                  </a:txBody>
                  <a:tcPr marL="57067" marR="570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Mfg,/Dist</a:t>
                      </a: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Surveys</a:t>
                      </a:r>
                    </a:p>
                  </a:txBody>
                  <a:tcPr marL="57067" marR="57067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Groups</a:t>
                      </a: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SS Interviews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Experiment</a:t>
                      </a: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Monitoring</a:t>
                      </a: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Observations</a:t>
                      </a:r>
                    </a:p>
                  </a:txBody>
                  <a:tcPr marL="57067" marR="570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Owners/Tenant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/Tech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Owners/Tenant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/Tech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2" marR="515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Maintenance Behavior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Compliance Motivations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WHPA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Usability of In-Home Energy Displays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Village Energy Use Behaviors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Tiny Steps/Feedback Test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Toyota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Technician Behavior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SCE</a:t>
                      </a: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Prevalence of Faults in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RTUs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WHPA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7" marR="57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1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kheinemeier\C Drive Documents\Pictures 2012\Greta Heinemei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792" y="299598"/>
            <a:ext cx="4219762" cy="5322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0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0783" y="254977"/>
            <a:ext cx="17408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user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8028" y="4062046"/>
            <a:ext cx="1855177" cy="118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386447" y="1450725"/>
            <a:ext cx="334107" cy="2365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2969669" y="1424348"/>
            <a:ext cx="334107" cy="236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61936" y="2286000"/>
            <a:ext cx="17408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“Middle Men”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 rot="8072248">
            <a:off x="3751510" y="3810433"/>
            <a:ext cx="2090857" cy="5508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2672248">
            <a:off x="3719265" y="1114127"/>
            <a:ext cx="2090857" cy="5508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901" y="24618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Psychology</a:t>
            </a:r>
          </a:p>
          <a:p>
            <a:pPr algn="r"/>
            <a:r>
              <a:rPr lang="en-US" smtClean="0"/>
              <a:t>Sociology</a:t>
            </a:r>
            <a:endParaRPr lang="en-US" dirty="0" smtClean="0"/>
          </a:p>
          <a:p>
            <a:pPr algn="r"/>
            <a:r>
              <a:rPr lang="en-US" smtClean="0"/>
              <a:t>Physiology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091354"/>
            <a:ext cx="177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User Interface</a:t>
            </a:r>
          </a:p>
          <a:p>
            <a:pPr algn="r"/>
            <a:r>
              <a:rPr lang="en-US" dirty="0" smtClean="0"/>
              <a:t>Comfort Conditions</a:t>
            </a:r>
          </a:p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2308" y="2286000"/>
            <a:ext cx="236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Competence</a:t>
            </a:r>
          </a:p>
          <a:p>
            <a:r>
              <a:rPr lang="en-US" dirty="0" smtClean="0"/>
              <a:t>Trust/Relationship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</a:t>
            </a:r>
            <a:r>
              <a:rPr lang="en-US" dirty="0"/>
              <a:t>Barrier</a:t>
            </a:r>
            <a:r>
              <a:rPr lang="en-US" dirty="0" smtClean="0"/>
              <a:t>: Perceived Value and Technician Sophistication</a:t>
            </a:r>
            <a:endParaRPr lang="en-US" dirty="0"/>
          </a:p>
        </p:txBody>
      </p:sp>
      <p:pic>
        <p:nvPicPr>
          <p:cNvPr id="6" name="Picture 6" descr="http://johnmills.net/hvacshots/pages/hacked_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8503">
            <a:off x="1621599" y="1988854"/>
            <a:ext cx="5029200" cy="355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2" descr="data:image/jpeg;base64,/9j/4AAQSkZJRgABAQAAAQABAAD/2wCEAAkGBxQSEhQUEhQWFBUWGB0ZGBYYGBwXFRwdGBwYGB4cGB0YHCggIBolHBQdIjMhJSktLi4wHCAzODMsNygtLisBCgoKDg0OGhAQGy4lICQsLCwsLCwsLCwsLCwsLCwsLCwsLCwsLCwvLCwsLCwsLCwsLCwsLCwsLCwsLCwsLCwsLP/AABEIALoArQMBIgACEQEDEQH/xAAcAAACAgMBAQAAAAAAAAAAAAAABQYHAQIEAwj/xABFEAACAQMCAggCBgcGBAcAAAABAgMABBESIQUxBhMiQVFhcYEHMhQjUpGhsTNCYoKSosEVJENy0fA0U2OyFhdEc5OU8f/EABoBAQADAQEBAAAAAAAAAAAAAAABAgMEBQb/xAAmEQACAgEEAgICAwEAAAAAAAAAAQIDEQQSITETQSJCcYEyUWEF/9oADAMBAAIRAxEAPwC8aKKKAwaW8X47b2q67iVIl7ixxn0HM149LOOLZWstww1aB2VzjUx2Vfc4FfPVzPJPK09w3WTPzY8lHcqfZUZxgf1rG66Nayznv1EaVlln8U+L8A2tbeW4P2m+pj+9gW/lpbbfGGcMOssAwJx9VNl9+5VZO0fIEVDuC8Klu5hDCBqA1Mx+VF5aiBufIDnVwdHOjEFmPqxqkx2pWGXOeePBfIY96pTZZPnGEUottt+WEkFr8RLfUqXMVxZM2Av0iPQhJ5DWCVB9TUwRgRkHIpJdWySI0cih0YYZWGVIPiDUf6Ls1hcixZi1vNqe0YnJj07vbk94A7S+WR3V0nWT2igUUAUUUUAUUUUAUUUUAUUUUAUUUUAUUUUAUUVhjQFT/G/iOWtLUHmWnf8AcwqfizH90VXVOfiN0gjueKSaXUrDGsKkH5jks2/Lm2Pak2oGvK1uXPB4v/Q3OwsT4QWoCXUuN2kWMHyRA23vJ+FWFUP+FOP7PRh+tJKT7SMv5KKmFelWsQSPWqjtgkFRvpwMLZsuzrfW2nHPtSqpHuGI9CafXV3HEpaR1QDvZgo+8mq+6U9PbTr7VU1TRxTrLLJGpZQEBxp+0Q2Dt4VbKLtpFvCs0v4NxeG6jEtvIsqH9ZTnB8CO4+RrvqSTNFFFAFFFFAFFFFAFFFFAFFFFAFFFFAFcnFlYwSiP5zGwTu7RU4/Guuue/ukijeSRgqIpZmPIADJJoD5Y4B0CmuY0Iykn0nqpYyuHiTQrdY6ncDc8/LxpXxzh01ldSWwZiVbC4z2wflIA55BFXJwbgpvrmXij/VifKxIdSyrEowJAwOA5wDuCMHFO+K9DoLi5trqQv11uVww0jrNB1DWMdx8PE+2UprPJt4N0einOjnHrq1BtzJLbMCW0Nld23zpcbE/jTafjFy/z3ExHh1jKPcKR+VbfHd0+lW4X9KIjrPfjV2AfMYJ9CKT9FLK8uYyyQNIg26zYA+QLEZ9q57qptboP9Hl63T2Jtwf6PUwrnUQCfE7n7zW+adWvRa7kbHUmMd7OQAPuyT7VIbX4fxDeeWSUjmifVpy5bZcn94VhDSXWd8fk86NFk/5Mg3D7yW0mWWzbRMxACgZWTJ5Mo+Yd+e7erTk4lxaIa3ubNwBlleJolGBkjWH2Awd6XwaYoxJw+KIICRNmNjOuBnDIGV9XiM5xyBpTbRvcApqeZQwVtLrKE1nZ8uARp3yD3DbSdj6lVOyOJPJ6lW6EcN5JDafEC9lleBLKBZUwTruWAYbbovVBtO43PjTH/wAZX6/pOGavOK5VifRXRfzqIXFjBD1UFxMkjdZqEaKFcajgPGWbKHxUEg42xuKfR300nVizRepB7U0rE5CnSVAGWJypBJ7txWqgjR2NDmH4iwL/AMTBc2n7UsRMY9XjLLj3qV8O4lFcIJIJElQ8mRgy/ePyqMoDgBtzjB8PuNJbnozH1nXWzNaT/wDMhOkMf+onyuPIj3o6n6Eb17LKBrNQC06W3Vt2b6HrIx/6q2BYY8ZYfmX1XI9KmHCOMwXSdZbypKnLKnOD4EcwfI1m012bJp9HfRWM1moJCiiigCiiigCknTThy3FjcxPqCtE3y/N2RqGM7cxTutJVyMHcGgPmXo78VLmCRTMiyxaEQouVIEYwGXmNWDg9xxVzcC4vFfW/Wp+jfIIbGR4htJONqh3Tb4W2duwvI0kaBWzPbqThUbILx6e0NJ7RXfYH0pvJwy2g4a6WOkRzBUEiHJbrWWPUW5kgOd/9KynFHRVN4fItt+jcHEPrp0zb6m+jRAlRp2BldgdTM+ARv8oX2aRdGEhX+6SywEcl1GSL0aNyRp8dOk+dPYYgihVGFUAAeQGBW9d8YKKPMnZKTbOK7nkSEvo6yQKMoucE5GSuRkgDJxzOMDeodxK567rmZFnBCo2VkNuhAyGSQAdW41HUjYIOMsAamvEI3aNhE2iTGVJ3GRuNQ+ySMHyNLbe2S6i60aomkUrIEIDHmjo4OQSMFc8x40fJWPAk4Tw6NJTNHcyIsQAeSTKjGcdVMJRpbA5MpBGd88ywt+Kx3EjxRq0Rdtpkx2jGNeHwNtgRhtyPI5pnxrhnXRqqu0bJ8hDYGwxpYb5QgYOQfHBr04TwtIFwigE8zgA/gAMDwAFRglyQv4V0bRMNKqs4JIUAdWu53AwNypGc/wBBT4KByAHkNhWaKulgo3kKK1kcKCWIAHMk4A9SaTL0ljkOLZJLo+MKkx+hlbEef3qhyS7LKMpdId0l4h0eRn66Fntrj/nRdknykX5XXyPsa2kub4/JZx48XuQp9wkbD8aFnvx81nF+5dZ/7oh+dZO2t9mqptXSOvgvTKWGVLbiSqpc6YrpMiGQ9yuDnq39Tg91TC/4jHAhkmkSKMc3dgqjOwyWONzt71WPHuNJ1fVX9nNFFKQmshJE1HlvGxIOeRwN68OJ3zT8FtWmOsJdiNmO/WLC0qKzeJOkE+YrN47RtHd9kW5BOrqrKwZWAIZSCpB5EEbEedemarVOPS2fDOHwRaRcy26kFhlIo0UMzuO/SCFx3sRUu6E8RlubG3mnx1kiByVGkEHOk4ycZXBx51UsPaKKKA11VkNVG9L+OXd9d3ECO8cEEhj0RsY9WNtUr898bKvdXp0GeawvIFaQ9RO3UtGZHdQzBijDXyOpdO3PUKAu1lzVedM+g8UdrczWavDIq9b1cTlYnMZDnVH8uSF7gCdqsRaww+6gIVYXizRpKhyrqGH7wB/rXRSPhUH0S6uLED6tAJ4PKOUsDGPJXU48iB3U7NdUXlHFNYYUmy9q8zdWzwMetynadGIw40YyVyuoacnLNtXu3FS7tHbL1zrs7Z0wofBnwe0PsqCeWcZrxv7S/VDIk0LFe11KQnDAblQzyE6iAQNgM+FUlbBM1hRZJZwePRu8eYGRiG1AFjyCFsMsSgbdlGBZjuS3lgP6gXR65JVWVuojM5ZVLYXQ/wDecv3a3EhTBOldPjUq4DxIzoWZVRhg4DZBV1DqRkDxI9QatGWSk4OPIzpVxTjOhxDCnX3DDIjBwFB/XlbkieZ3PdmtLjiTTO0FmQ0g2klxmKH1PJpMck9CdubTgfBY7VCseWZt5JGOZJG+05/oNhsBWVt6jwuzbT6Z2cy6Fdt0YMp138n0huYiUFbZDzGE5uf2nz5AVJEQAAAAAcgBgD0raiuCU3Ls9aFcYLCCil3Hr97eEyxwtOVI1Ih7WnPaKjvIG+O+t+DcVjuoUmhbUjeIwQRsQw7iD3VG0tuWcGeM8LS5hkglGUkXSfzBHmCAQfEVXt7xJZOF2lgiqZ4WYSKGVFRbVmjZ3LnALllO/Msas0uBvkYHM52++qKvb+L6dfyjUkc6SLG+jm0nV4bbfSXjdgfAVeDaTwc2oxwzrS9fiD2yOCpJhsFjz2gsYV7htjkajGFz9nPjX0PaW6xoqIAqIoVVHIKowAPQCqR+EHCevvhc7FbeNu1zy8uyjPiEyxPPLCrzFdCeUcieVkzRRRUklX9PuCSW00l9EuuB1BuUBwylNhKg7+zsw59kUjbR9L4e8hHUrcgsScDUVPVsSe4Pj76tXpNdQx2spuWIiZSjYGpj1nZCoACSxJwAO+qNsrCWe3KSEgxoYjE6EHWnIupO2eySDvg0B9Co/pW2aqrhPBLWeBLnhubWVd0Ya1XUmxjlRjhkzkEeuKbSzcSu+xKY7GLGGMLdbO/joZl0opP7JNU3o08UvRx/E2+W3uLa5ieN50DRvbBvrpInIPYVcksrDIyMbmkicYubyVIpopuHW0nZEjKRLIT/AIYc4EWoZA2JPccmprwbgcFqPqYwpPzOe1Kx8Wc9on1pg6BhhgCNjgjI23H5VV3PGEax0qzuZ5WVqkSLHGoRF2Cjl/s/jXvRUa6S9LEt2EEOma6f5IQdh+1Kf1UHPfc1ik3ydLaiiIcWna14qYU0GJ163QVJJ1rM4jJ5YEiFl2z29jjateFcXikeUzm6OpgWWN0WPBVSo7OJcAHlnHOi56Py9YLkSmW4yGlVziKTGcBdjoAzgem+9KZuEMZMtZNp6qMbGNiGTUCVIfOkjB7u+tFqIuPDPOkucosbhnSayjQRpqgReSmF41Hp2ce+a87n4g2SMV1SNjbUkTupIAJAIG5Garv+zWjkTU00EbnA1OAc6XbAD5P6o/2a614AmdS3E+dzkPGfmxn/AA+/Aqu6t8vJrGy59JEz/wDMaz8Lj/68n+ldMfTyzYfNIPWGXP8A21Cf7ORfmuJf3pVX8lFai3thzk1eszuP4QxFM1+ky3ku9tEluPidAp7MMrqdWhsoudBwSQ7DT771EuFdLpozOtqEVZpml7EbXDrr/VGkiMcuZzXR1VsDlYAx7vq8D2L4H517G7l5IiIP2sn+VMfnV4p/WJjO+K5lPH4OSVLu5P1rPjv659Z58hFHiMeWcmiK3hglggRsyNKhbJy2FDHfuA54Gw3OBW1ykjKS8zgAbhAqDA38C340tjjWOez7XaMwJUHAxpOduZP7RzUzrntblxgxhqa28QTf+li/DXTb315bIAqSolyi92c9XIB7lTjzq0BVV8LOnili45uJoj6GMyAfxRirLvFcowjYI+OyzDUAfMZ3qKJOVayas6aK1TNbVsQQ34nHNrEq46xrmARZOF1iQMuo/Z7O+N96XcR6Kxzy9aXmi1gdbHGwVXIGO0dOoHG2VIzgVKulfAEvraS3kyuoZVxzRhurDzBqL9HeLkarW6Kx3UGFZWf9IMDEserBKNnzwQRWc89o3pw+GOrS1SJFSNQqqMADl/8AteuaT8X6T29uQpfrZWOI4IiHmcnkAq8vU7c68bPolPeHreJOyJ+pZROVRR/1nTd38QDj1rKMHLs3ncooYX3GreH9NPDH/nkVT9xOaUN0xSRtNpb3F43jHEVi95JAFA96lXDuiNlb7w2sKHxCDP3kZp0E8Nq1VSRg9RJkCPDb2WN5L2ZLCBQWZIDrm0qMkvK40rtn5V7udRDozwyINJcpH1YlP1anJYRr8pcsSTI57TE77irQ6c8Pe4sLqKPd2iOkfaI7Wn97Tp/eqBcJ4gk8atGRywV/WQjmrDmCOWDXPq24wxEz3Nvk7aKKxmvL4LYIn0lgW4nEcgDJCAxHcXcZ5eCqP5q4xwK3HKGP+EV3ytqmnYci4A89Cqh/mVhXlcXKxgFzgE4z3Anlk92a+i00FGqKPEvtk7GkzEVoi/Kij0UD+leUGtxq1lQScBVHLJA557hW1xfxrkFst9lcs2/ku9ckF/hVRI3aQKOyyFB6sWAwNudbPBklLGTtFvnm7keoA/lArWzOIgx5DJzz2ycb+mKTTXFw0nV9ZGpxlwq6goPIZbcua9Dw1SmgvJyxnWc4xjly5d2Kq5pM6I6SUlyw4txdXBiiJbUwRnHyrq54Pe2AeXKtxw6PGNCkeYyT6k7k+dcdpZjS0A7LoUZT3HQoUn3xn94+FMoZM5B2YHBHgf8Ae9c/k3SaZ3VVRrjhGvDLw2FxBdKWaKFiXiJLKFdTGzRjuIDcuVfRNncrIiujBkdQysNwQwyCPY183zXGo6V3zscbg+IHdjxPLu3NO+iXSibhjDnLaE9uIZLRZ/Whzvp8V+7FWNS/KK5eHX8c8aSxOHjkXUrA5BB/r5V1UBjFLeL8CtrkAXEEcwHLWobHpkUzooCoeGdDruG6t4o4AsME4f6TqTDRoTgYB1lyhKnI571bgFZxWaAKKKKAjfT7pAbG0aRADMxEcKnkZH2GR3qOZ9KoyHgMvWtO11IJ3Op3UAAk+I7x7VYfxXnL3tnEflSKSXy1FljB9hq/iqN1pCCa5OHVXyi9sTxgvr1NjLBIPF42DfyMPyrXiPGJlQ9ZPGmdh1cR1nPcmpyc+YFe5Gxxt50uteEIj68amxgM27Z7yT/QYxVXpas52mEdXP7M8oIp2UKPqEA2z25iPE52BPvWz8ERxiR5ZAeYZzg9+4XAprRWyiYu2Xa4PC2tkiXEahVHcP695961tBhdR5t229/9Bge1dNaSrlSB3gj8MVOMIplvsjXBw3WSs/zSEN7b4H8On76bCuRosIky8wqhh4jABPqMZ9q3lLsewdsc9vzOfyrjrnuTye6kkkeV++grIOYOD/T25r+9Xdd23WDUmz42PcQd8MO8Vw/QM51nUCMEc858c5b7sCvSxuGjcRSHUrfomPPYfIx8R3ePtWV8ZcSj6JiZs0GkHvI3zzyNsH0ORjl5V0VpP2HHg/4N/oQM+o863rWuW6OSWOegPSI8OuBE5/uc7Ywf8GVjswPdG3IjuJHnV3q2a+b+IQh4nU8ipq8Ph5xBrjhtpK+7NCoYnmSvYJPqVz71cgkVFBrGqgM0VrqrOaAzRUF6ffEOLh+mNAks75wusBUHc0pHygk7Dvwa1+HvTw3rtBcKkc6rrXRnRImcEqGOQQeY35g0Iys4FfxgsyktreY7Ch4ZW7lDlWRj4DUCCfMVFgavG9s0mRo5FDo6lWUjIIPMGqm6SdArm0y9iGuYBzgY/XIP+k36wHcp39a0hPBy6nTufyXYoopfHxePOmTVA/2JgY29tXOus3CfaX7x/rW25HmSrlF4aPWiuJ+LQA461NXgGBP3Cj+1I+Xb/wDikx9+iockSq5/0ztorkHE4s6esTV9knS33Ng17yTKoyWAHjnbfaiaIlGS9CyzIikaFvlYl4z4ht2X1ByfQ1ra7AoeaEr7c1/lIruv7ITJpyQQcqw5gjkRSGC4ZZj1mxICSDu1L8rL+yy4HvXHKrZNyXTPV013kjh9ob1z8QtusQrnB2KnvDDcEe/510UVodImsr43MfVydidScHkHK7HSeWfHwODXZa3oPZc6W5DO2rHh+14rzFSjoLweG9ku7O4XVGVW4jZSVeOTPVsUYcs4B8yTzp1L8GInY67y4aMjBUqmcD9rHPzxmsow2v49Ar+5kZj1MIMk0nZRF3bJ2ycclGc5NX50P4P9Ds7e21ajEgUt4nmSPLJOK5+ivQ204eum2jwx+aRu1K3q3h5DA8qkCitABqqPi30mu4bmC1tpWgVozI0igam3xpUt3Dnt4irYpN0j6M218gW5iEmnJVslXUnmVZSCOQ+6hD6KbsOnXFINuvjuV+zMna/jjIOfXNbcR+IHEbkFSVtE7xCNUjfvtn+UA1IeKfCORcmzuzjujnXWPLDrg+9RLiXRq/tv01o5Uf4kJ65MeOF7Y9xV1tOaXmSEMZWV+phUzzS57IOWY+Ls528yTVn/AA5+Gs1rNFc3kqtJErCKKPJUaxpJdttRxtjlVYzCGXsuFLD9VgVcexwwrutuO3lihe2u5Qo36uTEqHy7YOPajT9EVWRTw85PpQUYqkrD4v3ULRi8iikV+ZiDI6jxwxKsPuq64pAQCNwRke+9UOpNM8bmwjkGJI1cftKG/MUnfoNw4nJsbYn/ANpf9KkNFCRbY8Ctof0MEUf+VFX8hTDQK3rFAcN9wiCYFZoY5AeYZFb8xUcuvhfwx8/3bSDzCSSov8KuF/CpgTS/ifHba3GZ54ovDW4UnyAJyT5CgK/4h8L5IyTY3GE7oZwXC+SODqA9c1GeNfDLicrB1W2BG3ZlbtAHYENGPE9/fVjzdP4DnqIbm48CsTIh9Gm0j3ph0a6TpdmSPq5IZotJeKTGoB91IKkqQfI0z6KeOKe7HJSclhewFluLK4XSca1jMin95Mgnzr2s7G6nOm3tJ3Pi6GJB6tJgY/GvobFGKFyF/Dzoe1kskk7K9xNjXpzoRVzhEzudznPfU1FGKKAKKKKAKwazRQGMUYrNFAKuL9Hra6GLiCKX/MgJ9jzHtUD6Q/Bu3kRvokkkD4yqM5eEkbgENlgM+Bq0aKDs+dl+GvEpryJZrfq4sgPIJEdAqtqYjB1ZI2AIzvVidLenZjm+g2GDONnkZcxwgAZwD87jUNhsM755VYmKoqKHF5cFt262dWPeCJA4+9GX7qiTwi9NactoyTiPEYzrS/kkYb6JY4zE3kQiggHxU5FWD0T6Upd25lkxC6MUmRmHYdcE7/ZIIIPgagNIeH2aGZlktZLu7kdnSPbqerUhVI1sI9hjJYZGapGTZ0X1Rik0Wne/EGxU6Y5WuH+zbo02/hqUaAfU0suOl99JtBaLAPt3Lgt6iOLOR5FlrltOCcRYYWC1tV7gzmVh6rEAPueu2DoNcP8A8RxCTHekEaQr/EQz/jV+Tm+Ilv1uHBN7xCQLjdIittEPcdvHq1LLG+sI2xaxtcSHYmGNp3b/ADSkHPu1Tyy+HPD42DNB1z/bnd5j7CQlR7AVJoLVEGlFCjwUBR+FMDJXdtw/iVx8kEdmv27hhJJ7RRnH8TD0qT9EeiwsusdpGmnmIMszYBOnOlVUbKoB5VIwKzUkN5CiiihAUUUUAUUUUAUUUUAUUUUAUUUUBg1UnT6zaxuZLgKPo9zgljnSkwAQ9YR8qOqr2uQIOcbZtuvG6gV0ZXVWVgQVYAqR4EHYioayWjNxeUUfH0ktSurr418VZgGB8CM/iNvOpR8OLJ57pr3SUgSMxQlgVMhcqzsA2+kaFAJ571NYuB2wMeLeEaflxEm2/dttTdVA5CoUEjSy9zWDYVmiirGIUUUUAUUUUAUUUUAUUUUAUUU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WFBUWGB0ZGBYYGBwXFRwdGBwYGB4cGB0YHCggIBolHBQdIjMhJSktLi4wHCAzODMsNygtLisBCgoKDg0OGhAQGy4lICQsLCwsLCwsLCwsLCwsLCwsLCwsLCwsLCwvLCwsLCwsLCwsLCwsLCwsLCwsLCwsLCwsLP/AABEIALoArQMBIgACEQEDEQH/xAAcAAACAgMBAQAAAAAAAAAAAAAABQYHAQIEAwj/xABFEAACAQMCAggCBgcGBAcAAAABAgMABBESIQUxBhMiQVFhcYEHMhQjUpGhsTNCYoKSosEVJENy0fA0U2OyFhdEc5OU8f/EABoBAQADAQEBAAAAAAAAAAAAAAABAgMEBQb/xAAmEQACAgEEAgICAwEAAAAAAAAAAQIDEQQSITETQSJCcYEyUWEF/9oADAMBAAIRAxEAPwC8aKKKAwaW8X47b2q67iVIl7ixxn0HM149LOOLZWstww1aB2VzjUx2Vfc4FfPVzPJPK09w3WTPzY8lHcqfZUZxgf1rG66Nayznv1EaVlln8U+L8A2tbeW4P2m+pj+9gW/lpbbfGGcMOssAwJx9VNl9+5VZO0fIEVDuC8Klu5hDCBqA1Mx+VF5aiBufIDnVwdHOjEFmPqxqkx2pWGXOeePBfIY96pTZZPnGEUottt+WEkFr8RLfUqXMVxZM2Av0iPQhJ5DWCVB9TUwRgRkHIpJdWySI0cih0YYZWGVIPiDUf6Ls1hcixZi1vNqe0YnJj07vbk94A7S+WR3V0nWT2igUUAUUUUAUUUUAUUUUAUUUUAUUUUAUUUUAUUVhjQFT/G/iOWtLUHmWnf8AcwqfizH90VXVOfiN0gjueKSaXUrDGsKkH5jks2/Lm2Pak2oGvK1uXPB4v/Q3OwsT4QWoCXUuN2kWMHyRA23vJ+FWFUP+FOP7PRh+tJKT7SMv5KKmFelWsQSPWqjtgkFRvpwMLZsuzrfW2nHPtSqpHuGI9CafXV3HEpaR1QDvZgo+8mq+6U9PbTr7VU1TRxTrLLJGpZQEBxp+0Q2Dt4VbKLtpFvCs0v4NxeG6jEtvIsqH9ZTnB8CO4+RrvqSTNFFFAFFFFAFFFFAFFFFAFFFFAFFFFAFcnFlYwSiP5zGwTu7RU4/Guuue/ukijeSRgqIpZmPIADJJoD5Y4B0CmuY0Iykn0nqpYyuHiTQrdY6ncDc8/LxpXxzh01ldSWwZiVbC4z2wflIA55BFXJwbgpvrmXij/VifKxIdSyrEowJAwOA5wDuCMHFO+K9DoLi5trqQv11uVww0jrNB1DWMdx8PE+2UprPJt4N0einOjnHrq1BtzJLbMCW0Nld23zpcbE/jTafjFy/z3ExHh1jKPcKR+VbfHd0+lW4X9KIjrPfjV2AfMYJ9CKT9FLK8uYyyQNIg26zYA+QLEZ9q57qptboP9Hl63T2Jtwf6PUwrnUQCfE7n7zW+adWvRa7kbHUmMd7OQAPuyT7VIbX4fxDeeWSUjmifVpy5bZcn94VhDSXWd8fk86NFk/5Mg3D7yW0mWWzbRMxACgZWTJ5Mo+Yd+e7erTk4lxaIa3ubNwBlleJolGBkjWH2Awd6XwaYoxJw+KIICRNmNjOuBnDIGV9XiM5xyBpTbRvcApqeZQwVtLrKE1nZ8uARp3yD3DbSdj6lVOyOJPJ6lW6EcN5JDafEC9lleBLKBZUwTruWAYbbovVBtO43PjTH/wAZX6/pOGavOK5VifRXRfzqIXFjBD1UFxMkjdZqEaKFcajgPGWbKHxUEg42xuKfR300nVizRepB7U0rE5CnSVAGWJypBJ7txWqgjR2NDmH4iwL/AMTBc2n7UsRMY9XjLLj3qV8O4lFcIJIJElQ8mRgy/ePyqMoDgBtzjB8PuNJbnozH1nXWzNaT/wDMhOkMf+onyuPIj3o6n6Eb17LKBrNQC06W3Vt2b6HrIx/6q2BYY8ZYfmX1XI9KmHCOMwXSdZbypKnLKnOD4EcwfI1m012bJp9HfRWM1moJCiiigCiiigCknTThy3FjcxPqCtE3y/N2RqGM7cxTutJVyMHcGgPmXo78VLmCRTMiyxaEQouVIEYwGXmNWDg9xxVzcC4vFfW/Wp+jfIIbGR4htJONqh3Tb4W2duwvI0kaBWzPbqThUbILx6e0NJ7RXfYH0pvJwy2g4a6WOkRzBUEiHJbrWWPUW5kgOd/9KynFHRVN4fItt+jcHEPrp0zb6m+jRAlRp2BldgdTM+ARv8oX2aRdGEhX+6SywEcl1GSL0aNyRp8dOk+dPYYgihVGFUAAeQGBW9d8YKKPMnZKTbOK7nkSEvo6yQKMoucE5GSuRkgDJxzOMDeodxK567rmZFnBCo2VkNuhAyGSQAdW41HUjYIOMsAamvEI3aNhE2iTGVJ3GRuNQ+ySMHyNLbe2S6i60aomkUrIEIDHmjo4OQSMFc8x40fJWPAk4Tw6NJTNHcyIsQAeSTKjGcdVMJRpbA5MpBGd88ywt+Kx3EjxRq0Rdtpkx2jGNeHwNtgRhtyPI5pnxrhnXRqqu0bJ8hDYGwxpYb5QgYOQfHBr04TwtIFwigE8zgA/gAMDwAFRglyQv4V0bRMNKqs4JIUAdWu53AwNypGc/wBBT4KByAHkNhWaKulgo3kKK1kcKCWIAHMk4A9SaTL0ljkOLZJLo+MKkx+hlbEef3qhyS7LKMpdId0l4h0eRn66Fntrj/nRdknykX5XXyPsa2kub4/JZx48XuQp9wkbD8aFnvx81nF+5dZ/7oh+dZO2t9mqptXSOvgvTKWGVLbiSqpc6YrpMiGQ9yuDnq39Tg91TC/4jHAhkmkSKMc3dgqjOwyWONzt71WPHuNJ1fVX9nNFFKQmshJE1HlvGxIOeRwN68OJ3zT8FtWmOsJdiNmO/WLC0qKzeJOkE+YrN47RtHd9kW5BOrqrKwZWAIZSCpB5EEbEedemarVOPS2fDOHwRaRcy26kFhlIo0UMzuO/SCFx3sRUu6E8RlubG3mnx1kiByVGkEHOk4ycZXBx51UsPaKKKA11VkNVG9L+OXd9d3ECO8cEEhj0RsY9WNtUr898bKvdXp0GeawvIFaQ9RO3UtGZHdQzBijDXyOpdO3PUKAu1lzVedM+g8UdrczWavDIq9b1cTlYnMZDnVH8uSF7gCdqsRaww+6gIVYXizRpKhyrqGH7wB/rXRSPhUH0S6uLED6tAJ4PKOUsDGPJXU48iB3U7NdUXlHFNYYUmy9q8zdWzwMetynadGIw40YyVyuoacnLNtXu3FS7tHbL1zrs7Z0wofBnwe0PsqCeWcZrxv7S/VDIk0LFe11KQnDAblQzyE6iAQNgM+FUlbBM1hRZJZwePRu8eYGRiG1AFjyCFsMsSgbdlGBZjuS3lgP6gXR65JVWVuojM5ZVLYXQ/wDecv3a3EhTBOldPjUq4DxIzoWZVRhg4DZBV1DqRkDxI9QatGWSk4OPIzpVxTjOhxDCnX3DDIjBwFB/XlbkieZ3PdmtLjiTTO0FmQ0g2klxmKH1PJpMck9CdubTgfBY7VCseWZt5JGOZJG+05/oNhsBWVt6jwuzbT6Z2cy6Fdt0YMp138n0huYiUFbZDzGE5uf2nz5AVJEQAAAAAcgBgD0raiuCU3Ls9aFcYLCCil3Hr97eEyxwtOVI1Ih7WnPaKjvIG+O+t+DcVjuoUmhbUjeIwQRsQw7iD3VG0tuWcGeM8LS5hkglGUkXSfzBHmCAQfEVXt7xJZOF2lgiqZ4WYSKGVFRbVmjZ3LnALllO/Msas0uBvkYHM52++qKvb+L6dfyjUkc6SLG+jm0nV4bbfSXjdgfAVeDaTwc2oxwzrS9fiD2yOCpJhsFjz2gsYV7htjkajGFz9nPjX0PaW6xoqIAqIoVVHIKowAPQCqR+EHCevvhc7FbeNu1zy8uyjPiEyxPPLCrzFdCeUcieVkzRRRUklX9PuCSW00l9EuuB1BuUBwylNhKg7+zsw59kUjbR9L4e8hHUrcgsScDUVPVsSe4Pj76tXpNdQx2spuWIiZSjYGpj1nZCoACSxJwAO+qNsrCWe3KSEgxoYjE6EHWnIupO2eySDvg0B9Co/pW2aqrhPBLWeBLnhubWVd0Ya1XUmxjlRjhkzkEeuKbSzcSu+xKY7GLGGMLdbO/joZl0opP7JNU3o08UvRx/E2+W3uLa5ieN50DRvbBvrpInIPYVcksrDIyMbmkicYubyVIpopuHW0nZEjKRLIT/AIYc4EWoZA2JPccmprwbgcFqPqYwpPzOe1Kx8Wc9on1pg6BhhgCNjgjI23H5VV3PGEax0qzuZ5WVqkSLHGoRF2Cjl/s/jXvRUa6S9LEt2EEOma6f5IQdh+1Kf1UHPfc1ik3ydLaiiIcWna14qYU0GJ163QVJJ1rM4jJ5YEiFl2z29jjateFcXikeUzm6OpgWWN0WPBVSo7OJcAHlnHOi56Py9YLkSmW4yGlVziKTGcBdjoAzgem+9KZuEMZMtZNp6qMbGNiGTUCVIfOkjB7u+tFqIuPDPOkucosbhnSayjQRpqgReSmF41Hp2ce+a87n4g2SMV1SNjbUkTupIAJAIG5Garv+zWjkTU00EbnA1OAc6XbAD5P6o/2a614AmdS3E+dzkPGfmxn/AA+/Aqu6t8vJrGy59JEz/wDMaz8Lj/68n+ldMfTyzYfNIPWGXP8A21Cf7ORfmuJf3pVX8lFai3thzk1eszuP4QxFM1+ky3ku9tEluPidAp7MMrqdWhsoudBwSQ7DT771EuFdLpozOtqEVZpml7EbXDrr/VGkiMcuZzXR1VsDlYAx7vq8D2L4H517G7l5IiIP2sn+VMfnV4p/WJjO+K5lPH4OSVLu5P1rPjv659Z58hFHiMeWcmiK3hglggRsyNKhbJy2FDHfuA54Gw3OBW1ykjKS8zgAbhAqDA38C340tjjWOez7XaMwJUHAxpOduZP7RzUzrntblxgxhqa28QTf+li/DXTb315bIAqSolyi92c9XIB7lTjzq0BVV8LOnili45uJoj6GMyAfxRirLvFcowjYI+OyzDUAfMZ3qKJOVayas6aK1TNbVsQQ34nHNrEq46xrmARZOF1iQMuo/Z7O+N96XcR6Kxzy9aXmi1gdbHGwVXIGO0dOoHG2VIzgVKulfAEvraS3kyuoZVxzRhurDzBqL9HeLkarW6Kx3UGFZWf9IMDEserBKNnzwQRWc89o3pw+GOrS1SJFSNQqqMADl/8AteuaT8X6T29uQpfrZWOI4IiHmcnkAq8vU7c68bPolPeHreJOyJ+pZROVRR/1nTd38QDj1rKMHLs3ncooYX3GreH9NPDH/nkVT9xOaUN0xSRtNpb3F43jHEVi95JAFA96lXDuiNlb7w2sKHxCDP3kZp0E8Nq1VSRg9RJkCPDb2WN5L2ZLCBQWZIDrm0qMkvK40rtn5V7udRDozwyINJcpH1YlP1anJYRr8pcsSTI57TE77irQ6c8Pe4sLqKPd2iOkfaI7Wn97Tp/eqBcJ4gk8atGRywV/WQjmrDmCOWDXPq24wxEz3Nvk7aKKxmvL4LYIn0lgW4nEcgDJCAxHcXcZ5eCqP5q4xwK3HKGP+EV3ytqmnYci4A89Cqh/mVhXlcXKxgFzgE4z3Anlk92a+i00FGqKPEvtk7GkzEVoi/Kij0UD+leUGtxq1lQScBVHLJA557hW1xfxrkFst9lcs2/ku9ckF/hVRI3aQKOyyFB6sWAwNudbPBklLGTtFvnm7keoA/lArWzOIgx5DJzz2ycb+mKTTXFw0nV9ZGpxlwq6goPIZbcua9Dw1SmgvJyxnWc4xjly5d2Kq5pM6I6SUlyw4txdXBiiJbUwRnHyrq54Pe2AeXKtxw6PGNCkeYyT6k7k+dcdpZjS0A7LoUZT3HQoUn3xn94+FMoZM5B2YHBHgf8Ae9c/k3SaZ3VVRrjhGvDLw2FxBdKWaKFiXiJLKFdTGzRjuIDcuVfRNncrIiujBkdQysNwQwyCPY183zXGo6V3zscbg+IHdjxPLu3NO+iXSibhjDnLaE9uIZLRZ/Whzvp8V+7FWNS/KK5eHX8c8aSxOHjkXUrA5BB/r5V1UBjFLeL8CtrkAXEEcwHLWobHpkUzooCoeGdDruG6t4o4AsME4f6TqTDRoTgYB1lyhKnI571bgFZxWaAKKKKAjfT7pAbG0aRADMxEcKnkZH2GR3qOZ9KoyHgMvWtO11IJ3Op3UAAk+I7x7VYfxXnL3tnEflSKSXy1FljB9hq/iqN1pCCa5OHVXyi9sTxgvr1NjLBIPF42DfyMPyrXiPGJlQ9ZPGmdh1cR1nPcmpyc+YFe5Gxxt50uteEIj68amxgM27Z7yT/QYxVXpas52mEdXP7M8oIp2UKPqEA2z25iPE52BPvWz8ERxiR5ZAeYZzg9+4XAprRWyiYu2Xa4PC2tkiXEahVHcP695961tBhdR5t229/9Bge1dNaSrlSB3gj8MVOMIplvsjXBw3WSs/zSEN7b4H8On76bCuRosIky8wqhh4jABPqMZ9q3lLsewdsc9vzOfyrjrnuTye6kkkeV++grIOYOD/T25r+9Xdd23WDUmz42PcQd8MO8Vw/QM51nUCMEc858c5b7sCvSxuGjcRSHUrfomPPYfIx8R3ePtWV8ZcSj6JiZs0GkHvI3zzyNsH0ORjl5V0VpP2HHg/4N/oQM+o863rWuW6OSWOegPSI8OuBE5/uc7Ywf8GVjswPdG3IjuJHnV3q2a+b+IQh4nU8ipq8Ph5xBrjhtpK+7NCoYnmSvYJPqVz71cgkVFBrGqgM0VrqrOaAzRUF6ffEOLh+mNAks75wusBUHc0pHygk7Dvwa1+HvTw3rtBcKkc6rrXRnRImcEqGOQQeY35g0Iys4FfxgsyktreY7Ch4ZW7lDlWRj4DUCCfMVFgavG9s0mRo5FDo6lWUjIIPMGqm6SdArm0y9iGuYBzgY/XIP+k36wHcp39a0hPBy6nTufyXYoopfHxePOmTVA/2JgY29tXOus3CfaX7x/rW25HmSrlF4aPWiuJ+LQA461NXgGBP3Cj+1I+Xb/wDikx9+iockSq5/0ztorkHE4s6esTV9knS33Ng17yTKoyWAHjnbfaiaIlGS9CyzIikaFvlYl4z4ht2X1ByfQ1ra7AoeaEr7c1/lIruv7ITJpyQQcqw5gjkRSGC4ZZj1mxICSDu1L8rL+yy4HvXHKrZNyXTPV013kjh9ob1z8QtusQrnB2KnvDDcEe/510UVodImsr43MfVydidScHkHK7HSeWfHwODXZa3oPZc6W5DO2rHh+14rzFSjoLweG9ku7O4XVGVW4jZSVeOTPVsUYcs4B8yTzp1L8GInY67y4aMjBUqmcD9rHPzxmsow2v49Ar+5kZj1MIMk0nZRF3bJ2ycclGc5NX50P4P9Ds7e21ajEgUt4nmSPLJOK5+ivQ204eum2jwx+aRu1K3q3h5DA8qkCitABqqPi30mu4bmC1tpWgVozI0igam3xpUt3Dnt4irYpN0j6M218gW5iEmnJVslXUnmVZSCOQ+6hD6KbsOnXFINuvjuV+zMna/jjIOfXNbcR+IHEbkFSVtE7xCNUjfvtn+UA1IeKfCORcmzuzjujnXWPLDrg+9RLiXRq/tv01o5Uf4kJ65MeOF7Y9xV1tOaXmSEMZWV+phUzzS57IOWY+Ls528yTVn/AA5+Gs1rNFc3kqtJErCKKPJUaxpJdttRxtjlVYzCGXsuFLD9VgVcexwwrutuO3lihe2u5Qo36uTEqHy7YOPajT9EVWRTw85PpQUYqkrD4v3ULRi8iikV+ZiDI6jxwxKsPuq64pAQCNwRke+9UOpNM8bmwjkGJI1cftKG/MUnfoNw4nJsbYn/ANpf9KkNFCRbY8Ctof0MEUf+VFX8hTDQK3rFAcN9wiCYFZoY5AeYZFb8xUcuvhfwx8/3bSDzCSSov8KuF/CpgTS/ifHba3GZ54ovDW4UnyAJyT5CgK/4h8L5IyTY3GE7oZwXC+SODqA9c1GeNfDLicrB1W2BG3ZlbtAHYENGPE9/fVjzdP4DnqIbm48CsTIh9Gm0j3ph0a6TpdmSPq5IZotJeKTGoB91IKkqQfI0z6KeOKe7HJSclhewFluLK4XSca1jMin95Mgnzr2s7G6nOm3tJ3Pi6GJB6tJgY/GvobFGKFyF/Dzoe1kskk7K9xNjXpzoRVzhEzudznPfU1FGKKAKKKKAKwazRQGMUYrNFAKuL9Hra6GLiCKX/MgJ9jzHtUD6Q/Bu3kRvokkkD4yqM5eEkbgENlgM+Bq0aKDs+dl+GvEpryJZrfq4sgPIJEdAqtqYjB1ZI2AIzvVidLenZjm+g2GDONnkZcxwgAZwD87jUNhsM755VYmKoqKHF5cFt262dWPeCJA4+9GX7qiTwi9NactoyTiPEYzrS/kkYb6JY4zE3kQiggHxU5FWD0T6Upd25lkxC6MUmRmHYdcE7/ZIIIPgagNIeH2aGZlktZLu7kdnSPbqerUhVI1sI9hjJYZGapGTZ0X1Rik0Wne/EGxU6Y5WuH+zbo02/hqUaAfU0suOl99JtBaLAPt3Lgt6iOLOR5FlrltOCcRYYWC1tV7gzmVh6rEAPueu2DoNcP8A8RxCTHekEaQr/EQz/jV+Tm+Ilv1uHBN7xCQLjdIittEPcdvHq1LLG+sI2xaxtcSHYmGNp3b/ADSkHPu1Tyy+HPD42DNB1z/bnd5j7CQlR7AVJoLVEGlFCjwUBR+FMDJXdtw/iVx8kEdmv27hhJJ7RRnH8TD0qT9EeiwsusdpGmnmIMszYBOnOlVUbKoB5VIwKzUkN5CiiihAUUUUAUUUUAUUUUAUUUUAUUUUBg1UnT6zaxuZLgKPo9zgljnSkwAQ9YR8qOqr2uQIOcbZtuvG6gV0ZXVWVgQVYAqR4EHYioayWjNxeUUfH0ktSurr418VZgGB8CM/iNvOpR8OLJ57pr3SUgSMxQlgVMhcqzsA2+kaFAJ571NYuB2wMeLeEaflxEm2/dttTdVA5CoUEjSy9zWDYVmiirGIUUUUAUUUUAUUUUAUUUUAUUUUB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647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112" t="1436" r="1025" b="898"/>
          <a:stretch>
            <a:fillRect/>
          </a:stretch>
        </p:blipFill>
        <p:spPr bwMode="auto">
          <a:xfrm>
            <a:off x="1510192" y="1169401"/>
            <a:ext cx="5907194" cy="456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idea but very complex technology.</a:t>
            </a:r>
          </a:p>
          <a:p>
            <a:r>
              <a:rPr lang="en-US" dirty="0" smtClean="0"/>
              <a:t>Many techs don’t understand them.</a:t>
            </a:r>
          </a:p>
          <a:p>
            <a:r>
              <a:rPr lang="en-US" dirty="0" smtClean="0"/>
              <a:t>High-limit temperature setting is important, but not well understood.</a:t>
            </a:r>
          </a:p>
          <a:p>
            <a:r>
              <a:rPr lang="en-US" dirty="0" smtClean="0"/>
              <a:t>Not visible and doesn’t affect comfort &gt; not much attention</a:t>
            </a:r>
          </a:p>
          <a:p>
            <a:r>
              <a:rPr lang="en-US" dirty="0" smtClean="0"/>
              <a:t>Easy to disable…up to 40% are disabled right now!</a:t>
            </a:r>
          </a:p>
          <a:p>
            <a:r>
              <a:rPr lang="en-US" dirty="0" smtClean="0"/>
              <a:t>Greater than 60% failures in the field.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in Point: Economizers</a:t>
            </a:r>
            <a:endParaRPr lang="en-US" dirty="0"/>
          </a:p>
        </p:txBody>
      </p:sp>
      <p:pic>
        <p:nvPicPr>
          <p:cNvPr id="2050" name="Picture 2" descr="C:\Users\kheineme\Documents\WCEC\Affiliates\SCE\Middlemen\Photos\Wire Harness not conn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81944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SMglSVGtBvgeNRWaiAnOZDi40vsJ_UVt04UYlKmaBUx0JBx3Go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4267200"/>
            <a:ext cx="2457450" cy="185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4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07063"/>
              </p:ext>
            </p:extLst>
          </p:nvPr>
        </p:nvGraphicFramePr>
        <p:xfrm>
          <a:off x="533400" y="1447801"/>
          <a:ext cx="8077200" cy="4297963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774318"/>
                <a:gridCol w="3651441"/>
                <a:gridCol w="3651441"/>
              </a:tblGrid>
              <a:tr h="45748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Failure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AEC</a:t>
                      </a:r>
                      <a:r>
                        <a:rPr lang="en-US" sz="1400" dirty="0">
                          <a:effectLst/>
                        </a:rPr>
                        <a:t> 2002.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Just damper faults.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Mike Kaplan,  Personal Communication with Dave Sellers, 1999.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construction.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HEC</a:t>
                      </a:r>
                      <a:r>
                        <a:rPr lang="en-US" sz="1400" dirty="0">
                          <a:effectLst/>
                        </a:rPr>
                        <a:t>, 1993.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Economizers up to two years old.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Jacobs and Higgins, 2003; and Jacobs et al., 2004.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124 </a:t>
                      </a:r>
                      <a:r>
                        <a:rPr lang="en-US" sz="1400" dirty="0" err="1">
                          <a:effectLst/>
                        </a:rPr>
                        <a:t>RTUs</a:t>
                      </a:r>
                      <a:r>
                        <a:rPr lang="en-US" sz="1400" dirty="0">
                          <a:effectLst/>
                        </a:rPr>
                        <a:t> 10 tons or less, with economizers.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Jonathan Woolley, Personal Communication, 2013.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 </a:t>
                      </a:r>
                      <a:r>
                        <a:rPr lang="en-US" sz="1400" dirty="0" err="1">
                          <a:effectLst/>
                        </a:rPr>
                        <a:t>RTUs</a:t>
                      </a:r>
                      <a:r>
                        <a:rPr lang="en-US" sz="1400" dirty="0">
                          <a:effectLst/>
                        </a:rPr>
                        <a:t> with economizers.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Goody et al. 2003.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Small commercial </a:t>
                      </a:r>
                      <a:r>
                        <a:rPr lang="en-US" sz="1400" dirty="0" err="1">
                          <a:effectLst/>
                        </a:rPr>
                        <a:t>RTUs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NEES</a:t>
                      </a:r>
                      <a:r>
                        <a:rPr lang="en-US" sz="1400" dirty="0">
                          <a:effectLst/>
                        </a:rPr>
                        <a:t>, 1993.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Units two years old or newer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Davis, et al.  2002.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Small number of </a:t>
                      </a:r>
                      <a:r>
                        <a:rPr lang="en-US" sz="1400" dirty="0" err="1">
                          <a:effectLst/>
                        </a:rPr>
                        <a:t>RTUs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KEMA</a:t>
                      </a:r>
                      <a:r>
                        <a:rPr lang="en-US" sz="1400" dirty="0">
                          <a:effectLst/>
                        </a:rPr>
                        <a:t>, 2013a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Economizers that had been fixed up to a year ago.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97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Craig </a:t>
                      </a:r>
                      <a:r>
                        <a:rPr lang="en-US" sz="1400" dirty="0" err="1">
                          <a:effectLst/>
                        </a:rPr>
                        <a:t>Hofferber</a:t>
                      </a:r>
                      <a:r>
                        <a:rPr lang="en-US" sz="1400" dirty="0">
                          <a:effectLst/>
                        </a:rPr>
                        <a:t>, Personal Communication with Dave Sellers, 2000.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 from interviews with consultants, mechanical contractors, and commissioning agents.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Felts and Bailey, 2000.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Existing </a:t>
                      </a:r>
                      <a:r>
                        <a:rPr lang="en-US" sz="1400" dirty="0" err="1">
                          <a:effectLst/>
                        </a:rPr>
                        <a:t>RTUs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9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Pratt, et al., 2000.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Four of four </a:t>
                      </a:r>
                      <a:r>
                        <a:rPr lang="en-US" sz="1400" dirty="0" err="1">
                          <a:effectLst/>
                        </a:rPr>
                        <a:t>RTUs</a:t>
                      </a:r>
                      <a:r>
                        <a:rPr lang="en-US" sz="1400" dirty="0">
                          <a:effectLst/>
                        </a:rPr>
                        <a:t> investigated.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Economizers Have a Very High Failure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Heinemeier</a:t>
            </a:r>
            <a:r>
              <a:rPr lang="en-US" dirty="0" smtClean="0"/>
              <a:t>, in press, </a:t>
            </a:r>
            <a:r>
              <a:rPr lang="en-US" dirty="0" err="1" smtClean="0"/>
              <a:t>ACEEE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Digital Economizer Controllers</a:t>
            </a:r>
          </a:p>
          <a:p>
            <a:r>
              <a:rPr lang="en-US" dirty="0" smtClean="0"/>
              <a:t>Fault Detection and Diagnostics</a:t>
            </a:r>
          </a:p>
          <a:p>
            <a:r>
              <a:rPr lang="en-US" dirty="0" smtClean="0"/>
              <a:t>Climate Appropriate HVAC Systems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Emerging Technology Studies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5516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PP_Template1</Template>
  <TotalTime>2346</TotalTime>
  <Words>1219</Words>
  <Application>Microsoft Office PowerPoint</Application>
  <PresentationFormat>On-screen Show (4:3)</PresentationFormat>
  <Paragraphs>479</Paragraphs>
  <Slides>31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HVAC BEHAVIORAL RESEARCH INITIATIVE</vt:lpstr>
      <vt:lpstr>Overview</vt:lpstr>
      <vt:lpstr>THE ROLE OF BEHAVIOR IN EMERGING TECHNOLOGIES</vt:lpstr>
      <vt:lpstr>PowerPoint Presentation</vt:lpstr>
      <vt:lpstr>PowerPoint Presentation</vt:lpstr>
      <vt:lpstr>One Barrier: Perceived Value and Technician Sophistication</vt:lpstr>
      <vt:lpstr>Case in Point: Economizers</vt:lpstr>
      <vt:lpstr>Economizers Have a Very High Failure Rate</vt:lpstr>
      <vt:lpstr>Emerging Technology Studies</vt:lpstr>
      <vt:lpstr>THE ROLE OF BEHAVIOR IN ZNE HOMES</vt:lpstr>
      <vt:lpstr>E-Sogo Smart House</vt:lpstr>
      <vt:lpstr>Analysis of First Year Performance</vt:lpstr>
      <vt:lpstr>PowerPoint Presentation</vt:lpstr>
      <vt:lpstr>PowerPoint Presentation</vt:lpstr>
      <vt:lpstr> Task/Ambient Conditioning</vt:lpstr>
      <vt:lpstr>FIELD STUDY OF SMART THERMOSTATS </vt:lpstr>
      <vt:lpstr>Use of Default Schedules and Manual Operation</vt:lpstr>
      <vt:lpstr>The Bottom Line</vt:lpstr>
      <vt:lpstr>WHERE ARE WE GOING NEXT? </vt:lpstr>
      <vt:lpstr>Technologies to Improve the Effectiveness of Residential HVAC</vt:lpstr>
      <vt:lpstr>QUALITATIVE RESEARCH METHODS</vt:lpstr>
      <vt:lpstr>Methods Used in Upcoming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Questions, Comments, Discussion</vt:lpstr>
      <vt:lpstr>PowerPoint Presentation</vt:lpstr>
      <vt:lpstr>Methods Used in Past Studies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HEADLINE</dc:title>
  <dc:creator>jcrix</dc:creator>
  <cp:lastModifiedBy>Kristin Heinemeier</cp:lastModifiedBy>
  <cp:revision>101</cp:revision>
  <cp:lastPrinted>2014-05-16T19:45:01Z</cp:lastPrinted>
  <dcterms:created xsi:type="dcterms:W3CDTF">2012-05-22T22:04:45Z</dcterms:created>
  <dcterms:modified xsi:type="dcterms:W3CDTF">2014-05-20T16:35:47Z</dcterms:modified>
</cp:coreProperties>
</file>