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67" r:id="rId1"/>
  </p:sldMasterIdLst>
  <p:notesMasterIdLst>
    <p:notesMasterId r:id="rId19"/>
  </p:notesMasterIdLst>
  <p:handoutMasterIdLst>
    <p:handoutMasterId r:id="rId20"/>
  </p:handoutMasterIdLst>
  <p:sldIdLst>
    <p:sldId id="256" r:id="rId2"/>
    <p:sldId id="493" r:id="rId3"/>
    <p:sldId id="551" r:id="rId4"/>
    <p:sldId id="534" r:id="rId5"/>
    <p:sldId id="562" r:id="rId6"/>
    <p:sldId id="537" r:id="rId7"/>
    <p:sldId id="552" r:id="rId8"/>
    <p:sldId id="553" r:id="rId9"/>
    <p:sldId id="560" r:id="rId10"/>
    <p:sldId id="555" r:id="rId11"/>
    <p:sldId id="554" r:id="rId12"/>
    <p:sldId id="549" r:id="rId13"/>
    <p:sldId id="550" r:id="rId14"/>
    <p:sldId id="556" r:id="rId15"/>
    <p:sldId id="557" r:id="rId16"/>
    <p:sldId id="519" r:id="rId17"/>
    <p:sldId id="532" r:id="rId1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Fung" initials="mf" lastIdx="1" clrIdx="0"/>
  <p:cmAuthor id="1" name="pdoughma" initials="p"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0AED9"/>
    <a:srgbClr val="FFFF99"/>
    <a:srgbClr val="FF33CC"/>
    <a:srgbClr val="FFCC99"/>
    <a:srgbClr val="E99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75391" autoAdjust="0"/>
  </p:normalViewPr>
  <p:slideViewPr>
    <p:cSldViewPr>
      <p:cViewPr>
        <p:scale>
          <a:sx n="82" d="100"/>
          <a:sy n="82" d="100"/>
        </p:scale>
        <p:origin x="-1140" y="258"/>
      </p:cViewPr>
      <p:guideLst>
        <p:guide orient="horz" pos="2160"/>
        <p:guide pos="2880"/>
      </p:guideLst>
    </p:cSldViewPr>
  </p:slideViewPr>
  <p:outlineViewPr>
    <p:cViewPr>
      <p:scale>
        <a:sx n="33" d="100"/>
        <a:sy n="33" d="100"/>
      </p:scale>
      <p:origin x="0" y="466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78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5-06T10:57:51.829" idx="1">
    <p:pos x="10" y="10"/>
    <p:text>i noticed you have this text in the notes section for slide 1. Are you going to deliver this information in both slides 1 and 3?</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5-19T15:57:26.168" idx="1">
    <p:pos x="10" y="10"/>
    <p:text>DH to update based on http://www.energy.ca.gov/research/upcoming_funding.html</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05-19T15:57:26.168" idx="3">
    <p:pos x="10" y="10"/>
    <p:text>DH to update based on http://www.energy.ca.gov/research/upcoming_funding.html</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28" tIns="44064" rIns="88128" bIns="44064" rtlCol="0"/>
          <a:lstStyle>
            <a:lvl1pPr algn="l" eaLnBrk="0" hangingPunct="0">
              <a:defRPr sz="1200">
                <a:latin typeface="Arial" charset="0"/>
                <a:ea typeface="ＭＳ Ｐゴシック" pitchFamily="-80"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88128" tIns="44064" rIns="88128" bIns="44064" rtlCol="0"/>
          <a:lstStyle>
            <a:lvl1pPr algn="r" eaLnBrk="0" hangingPunct="0">
              <a:defRPr sz="1200">
                <a:latin typeface="Arial" charset="0"/>
                <a:ea typeface="ＭＳ Ｐゴシック" pitchFamily="-80" charset="-128"/>
                <a:cs typeface="+mn-cs"/>
              </a:defRPr>
            </a:lvl1pPr>
          </a:lstStyle>
          <a:p>
            <a:pPr>
              <a:defRPr/>
            </a:pPr>
            <a:fld id="{6F41C7B8-6008-4E6D-AA27-B537594CC6C7}" type="datetimeFigureOut">
              <a:rPr lang="en-US"/>
              <a:pPr>
                <a:defRPr/>
              </a:pPr>
              <a:t>5/20/2014</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88128" tIns="44064" rIns="88128" bIns="44064" rtlCol="0" anchor="b"/>
          <a:lstStyle>
            <a:lvl1pPr algn="l" eaLnBrk="0" hangingPunct="0">
              <a:defRPr sz="1200">
                <a:latin typeface="Arial" charset="0"/>
                <a:ea typeface="ＭＳ Ｐゴシック" pitchFamily="-80"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88128" tIns="44064" rIns="88128" bIns="44064" rtlCol="0" anchor="b"/>
          <a:lstStyle>
            <a:lvl1pPr algn="r" eaLnBrk="0" hangingPunct="0">
              <a:defRPr sz="1200">
                <a:latin typeface="Arial" charset="0"/>
                <a:ea typeface="ＭＳ Ｐゴシック" pitchFamily="-80" charset="-128"/>
                <a:cs typeface="+mn-cs"/>
              </a:defRPr>
            </a:lvl1pPr>
          </a:lstStyle>
          <a:p>
            <a:pPr>
              <a:defRPr/>
            </a:pPr>
            <a:fld id="{23FFD663-49B7-4A2B-9C45-A63C5B4173AF}" type="slidenum">
              <a:rPr lang="en-US"/>
              <a:pPr>
                <a:defRPr/>
              </a:pPr>
              <a:t>‹#›</a:t>
            </a:fld>
            <a:endParaRPr lang="en-US" dirty="0"/>
          </a:p>
        </p:txBody>
      </p:sp>
    </p:spTree>
    <p:extLst>
      <p:ext uri="{BB962C8B-B14F-4D97-AF65-F5344CB8AC3E}">
        <p14:creationId xmlns:p14="http://schemas.microsoft.com/office/powerpoint/2010/main" val="434717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47" tIns="46574" rIns="93147" bIns="46574" rtlCol="0"/>
          <a:lstStyle>
            <a:lvl1pPr algn="l" eaLnBrk="0" hangingPunct="0">
              <a:defRPr sz="1200">
                <a:latin typeface="Arial" charset="0"/>
                <a:ea typeface="ＭＳ Ｐゴシック" pitchFamily="-80" charset="-128"/>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3147" tIns="46574" rIns="93147" bIns="46574" rtlCol="0"/>
          <a:lstStyle>
            <a:lvl1pPr algn="r" eaLnBrk="0" hangingPunct="0">
              <a:defRPr sz="1200">
                <a:latin typeface="Arial" charset="0"/>
                <a:ea typeface="ＭＳ Ｐゴシック" pitchFamily="-80" charset="-128"/>
                <a:cs typeface="+mn-cs"/>
              </a:defRPr>
            </a:lvl1pPr>
          </a:lstStyle>
          <a:p>
            <a:pPr>
              <a:defRPr/>
            </a:pPr>
            <a:fld id="{BDD6DA30-0200-48D1-BD68-A6A6359C25D0}" type="datetimeFigureOut">
              <a:rPr lang="en-US"/>
              <a:pPr>
                <a:defRPr/>
              </a:pPr>
              <a:t>5/20/2014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47" tIns="46574" rIns="93147" bIns="46574"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47" tIns="46574" rIns="93147" bIns="4657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3147" tIns="46574" rIns="93147" bIns="46574" rtlCol="0" anchor="b"/>
          <a:lstStyle>
            <a:lvl1pPr algn="l" eaLnBrk="0" hangingPunct="0">
              <a:defRPr sz="1200">
                <a:latin typeface="Arial" charset="0"/>
                <a:ea typeface="ＭＳ Ｐゴシック" pitchFamily="-80" charset="-128"/>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3147" tIns="46574" rIns="93147" bIns="46574" rtlCol="0" anchor="b"/>
          <a:lstStyle>
            <a:lvl1pPr algn="r" eaLnBrk="0" hangingPunct="0">
              <a:defRPr sz="1200">
                <a:latin typeface="Arial" charset="0"/>
                <a:ea typeface="ＭＳ Ｐゴシック" pitchFamily="-80" charset="-128"/>
                <a:cs typeface="+mn-cs"/>
              </a:defRPr>
            </a:lvl1pPr>
          </a:lstStyle>
          <a:p>
            <a:pPr>
              <a:defRPr/>
            </a:pPr>
            <a:fld id="{721C6ECA-3D52-49D0-942F-EDAD9567F8E9}" type="slidenum">
              <a:rPr lang="en-US"/>
              <a:pPr>
                <a:defRPr/>
              </a:pPr>
              <a:t>‹#›</a:t>
            </a:fld>
            <a:endParaRPr lang="en-US" dirty="0"/>
          </a:p>
        </p:txBody>
      </p:sp>
    </p:spTree>
    <p:extLst>
      <p:ext uri="{BB962C8B-B14F-4D97-AF65-F5344CB8AC3E}">
        <p14:creationId xmlns:p14="http://schemas.microsoft.com/office/powerpoint/2010/main" val="287239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pPr eaLnBrk="1" hangingPunct="1">
              <a:spcBef>
                <a:spcPct val="0"/>
              </a:spcBef>
              <a:spcAft>
                <a:spcPts val="1200"/>
              </a:spcAft>
              <a:buClr>
                <a:srgbClr val="FF0000"/>
              </a:buClr>
            </a:pPr>
            <a:endParaRPr lang="en-US" sz="2200" smtClean="0">
              <a:latin typeface="Arial" pitchFamily="34" charset="0"/>
              <a:cs typeface="Arial" pitchFamily="34" charset="0"/>
            </a:endParaRP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12E14C-DBBF-46EF-B0A8-A4CC23D8D33A}" type="slidenum">
              <a:rPr lang="en-US" smtClean="0">
                <a:latin typeface="Arial" pitchFamily="34" charset="0"/>
                <a:ea typeface="ＭＳ Ｐゴシック"/>
                <a:cs typeface="ＭＳ Ｐゴシック"/>
              </a:rPr>
              <a:pPr/>
              <a:t>1</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61DF7F-FF24-46B2-B5EE-7BB5D6B07F52}"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6A88D7-A33C-48DA-833D-60BBE3499901}"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7A4685-CEB7-4FEF-8DE4-FD8EFAB9990B}" type="slidenum">
              <a:rPr lang="en-US" smtClean="0"/>
              <a:pPr>
                <a:defRPr/>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4E6BB9-1D58-4EA2-9387-BF0738BF552B}"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1200"/>
              </a:spcAft>
              <a:buClr>
                <a:srgbClr val="FF0000"/>
              </a:buClr>
            </a:pPr>
            <a:endParaRPr lang="en-US" sz="1100" smtClean="0"/>
          </a:p>
        </p:txBody>
      </p:sp>
      <p:sp>
        <p:nvSpPr>
          <p:cNvPr id="4" name="Slide Number Placeholder 3"/>
          <p:cNvSpPr>
            <a:spLocks noGrp="1"/>
          </p:cNvSpPr>
          <p:nvPr>
            <p:ph type="sldNum" sz="quarter" idx="5"/>
          </p:nvPr>
        </p:nvSpPr>
        <p:spPr/>
        <p:txBody>
          <a:bodyPr/>
          <a:lstStyle/>
          <a:p>
            <a:pPr>
              <a:defRPr/>
            </a:pPr>
            <a:fld id="{35A009C1-9525-4980-BE9B-16B8E02E609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100" smtClean="0"/>
          </a:p>
        </p:txBody>
      </p:sp>
      <p:sp>
        <p:nvSpPr>
          <p:cNvPr id="4" name="Slide Number Placeholder 3"/>
          <p:cNvSpPr>
            <a:spLocks noGrp="1"/>
          </p:cNvSpPr>
          <p:nvPr>
            <p:ph type="sldNum" sz="quarter" idx="5"/>
          </p:nvPr>
        </p:nvSpPr>
        <p:spPr/>
        <p:txBody>
          <a:bodyPr/>
          <a:lstStyle/>
          <a:p>
            <a:pPr>
              <a:defRPr/>
            </a:pPr>
            <a:fld id="{2BC9E0DC-BC76-4665-8F62-DBB46A2A627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91A931-3167-4306-A110-79D2B5C2148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CFA50C4-A753-4B47-A3E3-DF81C8661B3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91A931-3167-4306-A110-79D2B5C21488}"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91A931-3167-4306-A110-79D2B5C21488}"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97582A-E406-4BCD-866E-24FCA77B5C34}"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2C99BD-3893-4DEF-9386-A4251E98EEBA}" type="datetime1">
              <a:rPr lang="en-US"/>
              <a:pPr>
                <a:defRPr/>
              </a:pPr>
              <a:t>5/20/2014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6" name="Rectangle 6"/>
          <p:cNvSpPr>
            <a:spLocks noGrp="1" noChangeArrowheads="1"/>
          </p:cNvSpPr>
          <p:nvPr>
            <p:ph type="sldNum" sz="quarter" idx="12"/>
          </p:nvPr>
        </p:nvSpPr>
        <p:spPr>
          <a:ln/>
        </p:spPr>
        <p:txBody>
          <a:bodyPr/>
          <a:lstStyle>
            <a:lvl1pPr>
              <a:defRPr/>
            </a:lvl1pPr>
          </a:lstStyle>
          <a:p>
            <a:pPr>
              <a:defRPr/>
            </a:pPr>
            <a:fld id="{3DD31C7B-C191-40E7-9C86-CA280F03F2A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15542C-D38E-4082-B9DB-D2723F3E899C}" type="datetime1">
              <a:rPr lang="en-US"/>
              <a:pPr>
                <a:defRPr/>
              </a:pPr>
              <a:t>5/20/2014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6" name="Rectangle 6"/>
          <p:cNvSpPr>
            <a:spLocks noGrp="1" noChangeArrowheads="1"/>
          </p:cNvSpPr>
          <p:nvPr>
            <p:ph type="sldNum" sz="quarter" idx="12"/>
          </p:nvPr>
        </p:nvSpPr>
        <p:spPr>
          <a:ln/>
        </p:spPr>
        <p:txBody>
          <a:bodyPr/>
          <a:lstStyle>
            <a:lvl1pPr>
              <a:defRPr/>
            </a:lvl1pPr>
          </a:lstStyle>
          <a:p>
            <a:pPr>
              <a:defRPr/>
            </a:pPr>
            <a:fld id="{C3964BE0-C726-4E3E-A845-D1B139136C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066800"/>
            <a:ext cx="17145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066800"/>
            <a:ext cx="49911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7FB83E-50D6-4632-8541-D9E0FCEA9059}" type="datetime1">
              <a:rPr lang="en-US"/>
              <a:pPr>
                <a:defRPr/>
              </a:pPr>
              <a:t>5/20/2014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6" name="Rectangle 6"/>
          <p:cNvSpPr>
            <a:spLocks noGrp="1" noChangeArrowheads="1"/>
          </p:cNvSpPr>
          <p:nvPr>
            <p:ph type="sldNum" sz="quarter" idx="12"/>
          </p:nvPr>
        </p:nvSpPr>
        <p:spPr>
          <a:ln/>
        </p:spPr>
        <p:txBody>
          <a:bodyPr/>
          <a:lstStyle>
            <a:lvl1pPr>
              <a:defRPr/>
            </a:lvl1pPr>
          </a:lstStyle>
          <a:p>
            <a:pPr>
              <a:defRPr/>
            </a:pPr>
            <a:fld id="{BEBFA152-6764-4DF9-8C04-B84D4B88763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A47F6A-EFE4-4C3F-954D-932FDF7E15DB}" type="datetime1">
              <a:rPr lang="en-US"/>
              <a:pPr>
                <a:defRPr/>
              </a:pPr>
              <a:t>5/20/2014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Draft. Confidential deliberative process.</a:t>
            </a:r>
          </a:p>
        </p:txBody>
      </p:sp>
      <p:sp>
        <p:nvSpPr>
          <p:cNvPr id="6" name="Slide Number Placeholder 5"/>
          <p:cNvSpPr>
            <a:spLocks noGrp="1"/>
          </p:cNvSpPr>
          <p:nvPr>
            <p:ph type="sldNum" sz="quarter" idx="12"/>
          </p:nvPr>
        </p:nvSpPr>
        <p:spPr>
          <a:xfrm>
            <a:off x="8382000" y="6400800"/>
            <a:ext cx="457200" cy="304800"/>
          </a:xfrm>
        </p:spPr>
        <p:txBody>
          <a:bodyPr/>
          <a:lstStyle>
            <a:lvl1pPr>
              <a:defRPr sz="1200">
                <a:latin typeface="Arial" pitchFamily="34" charset="0"/>
                <a:cs typeface="Arial" pitchFamily="34" charset="0"/>
              </a:defRPr>
            </a:lvl1pPr>
          </a:lstStyle>
          <a:p>
            <a:pPr>
              <a:defRPr/>
            </a:pPr>
            <a:fld id="{4FC03C62-A20C-4C2C-BE51-38F31BFEA9E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575C9A1-131D-496B-BC9D-478B38494ED6}" type="datetime1">
              <a:rPr lang="en-US"/>
              <a:pPr>
                <a:defRPr/>
              </a:pPr>
              <a:t>5/20/2014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6" name="Rectangle 6"/>
          <p:cNvSpPr>
            <a:spLocks noGrp="1" noChangeArrowheads="1"/>
          </p:cNvSpPr>
          <p:nvPr>
            <p:ph type="sldNum" sz="quarter" idx="12"/>
          </p:nvPr>
        </p:nvSpPr>
        <p:spPr>
          <a:ln/>
        </p:spPr>
        <p:txBody>
          <a:bodyPr/>
          <a:lstStyle>
            <a:lvl1pPr>
              <a:defRPr/>
            </a:lvl1pPr>
          </a:lstStyle>
          <a:p>
            <a:pPr>
              <a:defRPr/>
            </a:pPr>
            <a:fld id="{00B291E1-CDBE-4F2E-9F66-BFB4689CB11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2438400"/>
            <a:ext cx="3352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352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5030F4A-AE94-483B-93FA-66BF7828C302}" type="datetime1">
              <a:rPr lang="en-US"/>
              <a:pPr>
                <a:defRPr/>
              </a:pPr>
              <a:t>5/20/2014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7" name="Rectangle 6"/>
          <p:cNvSpPr>
            <a:spLocks noGrp="1" noChangeArrowheads="1"/>
          </p:cNvSpPr>
          <p:nvPr>
            <p:ph type="sldNum" sz="quarter" idx="12"/>
          </p:nvPr>
        </p:nvSpPr>
        <p:spPr>
          <a:ln/>
        </p:spPr>
        <p:txBody>
          <a:bodyPr/>
          <a:lstStyle>
            <a:lvl1pPr>
              <a:defRPr/>
            </a:lvl1pPr>
          </a:lstStyle>
          <a:p>
            <a:pPr>
              <a:defRPr/>
            </a:pPr>
            <a:fld id="{DB23D6A9-CE02-499A-B32D-9E1120E2DA7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1B406FF-C99A-40D8-9C31-B808C85A1155}" type="datetime1">
              <a:rPr lang="en-US"/>
              <a:pPr>
                <a:defRPr/>
              </a:pPr>
              <a:t>5/20/2014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9" name="Rectangle 6"/>
          <p:cNvSpPr>
            <a:spLocks noGrp="1" noChangeArrowheads="1"/>
          </p:cNvSpPr>
          <p:nvPr>
            <p:ph type="sldNum" sz="quarter" idx="12"/>
          </p:nvPr>
        </p:nvSpPr>
        <p:spPr>
          <a:ln/>
        </p:spPr>
        <p:txBody>
          <a:bodyPr/>
          <a:lstStyle>
            <a:lvl1pPr>
              <a:defRPr/>
            </a:lvl1pPr>
          </a:lstStyle>
          <a:p>
            <a:pPr>
              <a:defRPr/>
            </a:pPr>
            <a:fld id="{A0ABADAF-C9E6-4F40-81BE-ED5B01EED99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6A32CA6-0D45-4400-A1CF-4B513C79AB40}" type="datetime1">
              <a:rPr lang="en-US"/>
              <a:pPr>
                <a:defRPr/>
              </a:pPr>
              <a:t>5/20/2014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5" name="Rectangle 6"/>
          <p:cNvSpPr>
            <a:spLocks noGrp="1" noChangeArrowheads="1"/>
          </p:cNvSpPr>
          <p:nvPr>
            <p:ph type="sldNum" sz="quarter" idx="12"/>
          </p:nvPr>
        </p:nvSpPr>
        <p:spPr>
          <a:ln/>
        </p:spPr>
        <p:txBody>
          <a:bodyPr/>
          <a:lstStyle>
            <a:lvl1pPr>
              <a:defRPr/>
            </a:lvl1pPr>
          </a:lstStyle>
          <a:p>
            <a:pPr>
              <a:defRPr/>
            </a:pPr>
            <a:fld id="{A2E4F76D-145B-41A9-9BCF-60BA9CF0237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68C016-D6C2-405E-A7E0-07FB954F53ED}" type="datetime1">
              <a:rPr lang="en-US"/>
              <a:pPr>
                <a:defRPr/>
              </a:pPr>
              <a:t>5/20/2014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4" name="Rectangle 6"/>
          <p:cNvSpPr>
            <a:spLocks noGrp="1" noChangeArrowheads="1"/>
          </p:cNvSpPr>
          <p:nvPr>
            <p:ph type="sldNum" sz="quarter" idx="12"/>
          </p:nvPr>
        </p:nvSpPr>
        <p:spPr>
          <a:ln/>
        </p:spPr>
        <p:txBody>
          <a:bodyPr/>
          <a:lstStyle>
            <a:lvl1pPr>
              <a:defRPr/>
            </a:lvl1pPr>
          </a:lstStyle>
          <a:p>
            <a:pPr>
              <a:defRPr/>
            </a:pPr>
            <a:fld id="{3AD6A0E3-3FC8-4D64-8995-D50FAFB2E1D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520323-2ADD-4A86-B427-20B1E8C77EDA}" type="datetime1">
              <a:rPr lang="en-US"/>
              <a:pPr>
                <a:defRPr/>
              </a:pPr>
              <a:t>5/20/2014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7" name="Rectangle 6"/>
          <p:cNvSpPr>
            <a:spLocks noGrp="1" noChangeArrowheads="1"/>
          </p:cNvSpPr>
          <p:nvPr>
            <p:ph type="sldNum" sz="quarter" idx="12"/>
          </p:nvPr>
        </p:nvSpPr>
        <p:spPr>
          <a:ln/>
        </p:spPr>
        <p:txBody>
          <a:bodyPr/>
          <a:lstStyle>
            <a:lvl1pPr>
              <a:defRPr/>
            </a:lvl1pPr>
          </a:lstStyle>
          <a:p>
            <a:pPr>
              <a:defRPr/>
            </a:pPr>
            <a:fld id="{379EAEC5-89F0-49B4-9900-0EE18C4ACA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D5B6DE-C882-4417-853E-B857BD4C8384}" type="datetime1">
              <a:rPr lang="en-US"/>
              <a:pPr>
                <a:defRPr/>
              </a:pPr>
              <a:t>5/20/2014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 Confidential deliberative process.</a:t>
            </a:r>
          </a:p>
        </p:txBody>
      </p:sp>
      <p:sp>
        <p:nvSpPr>
          <p:cNvPr id="7" name="Rectangle 6"/>
          <p:cNvSpPr>
            <a:spLocks noGrp="1" noChangeArrowheads="1"/>
          </p:cNvSpPr>
          <p:nvPr>
            <p:ph type="sldNum" sz="quarter" idx="12"/>
          </p:nvPr>
        </p:nvSpPr>
        <p:spPr>
          <a:ln/>
        </p:spPr>
        <p:txBody>
          <a:bodyPr/>
          <a:lstStyle>
            <a:lvl1pPr>
              <a:defRPr/>
            </a:lvl1pPr>
          </a:lstStyle>
          <a:p>
            <a:pPr>
              <a:defRPr/>
            </a:pPr>
            <a:fld id="{A0903A04-2588-4607-A206-AC8845FDAE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00200" y="2438400"/>
            <a:ext cx="68580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latin typeface="Times New Roman" pitchFamily="-80" charset="0"/>
                <a:ea typeface="ＭＳ Ｐゴシック" pitchFamily="-80" charset="-128"/>
                <a:cs typeface="+mn-cs"/>
              </a:defRPr>
            </a:lvl1pPr>
          </a:lstStyle>
          <a:p>
            <a:pPr>
              <a:defRPr/>
            </a:pPr>
            <a:fld id="{2AAB897A-7438-45B0-A5F9-32F489527C64}" type="datetime1">
              <a:rPr lang="en-US"/>
              <a:pPr>
                <a:defRPr/>
              </a:pPr>
              <a:t>5/20/2014</a:t>
            </a:fld>
            <a:endParaRPr lang="en-US" dirty="0"/>
          </a:p>
        </p:txBody>
      </p:sp>
      <p:sp>
        <p:nvSpPr>
          <p:cNvPr id="317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Times New Roman" pitchFamily="-80" charset="0"/>
                <a:ea typeface="ＭＳ Ｐゴシック" pitchFamily="-80" charset="-128"/>
                <a:cs typeface="+mn-cs"/>
              </a:defRPr>
            </a:lvl1pPr>
          </a:lstStyle>
          <a:p>
            <a:pPr>
              <a:defRPr/>
            </a:pPr>
            <a:r>
              <a:rPr lang="en-US"/>
              <a:t>Draft. Confidential deliberative process.</a:t>
            </a:r>
          </a:p>
        </p:txBody>
      </p:sp>
      <p:sp>
        <p:nvSpPr>
          <p:cNvPr id="317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latin typeface="Times New Roman" pitchFamily="-80" charset="0"/>
                <a:ea typeface="ＭＳ Ｐゴシック" pitchFamily="-80" charset="-128"/>
                <a:cs typeface="+mn-cs"/>
              </a:defRPr>
            </a:lvl1pPr>
          </a:lstStyle>
          <a:p>
            <a:pPr>
              <a:defRPr/>
            </a:pPr>
            <a:fld id="{BAF6A349-68CF-4175-9DDE-AB81B37C8046}" type="slidenum">
              <a:rPr lang="en-US"/>
              <a:pPr>
                <a:defRPr/>
              </a:pPr>
              <a:t>‹#›</a:t>
            </a:fld>
            <a:endParaRPr lang="en-US" dirty="0"/>
          </a:p>
        </p:txBody>
      </p:sp>
      <p:sp>
        <p:nvSpPr>
          <p:cNvPr id="31752" name="Rectangle 8"/>
          <p:cNvSpPr>
            <a:spLocks noChangeArrowheads="1"/>
          </p:cNvSpPr>
          <p:nvPr/>
        </p:nvSpPr>
        <p:spPr bwMode="auto">
          <a:xfrm>
            <a:off x="1676400" y="0"/>
            <a:ext cx="7467600" cy="685800"/>
          </a:xfrm>
          <a:prstGeom prst="rect">
            <a:avLst/>
          </a:prstGeom>
          <a:gradFill rotWithShape="0">
            <a:gsLst>
              <a:gs pos="0">
                <a:srgbClr val="3399FF"/>
              </a:gs>
              <a:gs pos="100000">
                <a:srgbClr val="3399FF">
                  <a:gamma/>
                  <a:shade val="60000"/>
                  <a:invGamma/>
                </a:srgbClr>
              </a:gs>
            </a:gsLst>
            <a:lin ang="5400000" scaled="1"/>
          </a:gradFill>
          <a:ln w="9525">
            <a:noFill/>
            <a:miter lim="800000"/>
            <a:headEnd/>
            <a:tailEnd/>
          </a:ln>
          <a:effectLst/>
        </p:spPr>
        <p:txBody>
          <a:bodyPr wrap="none" anchor="ctr"/>
          <a:lstStyle/>
          <a:p>
            <a:pPr eaLnBrk="0" hangingPunct="0">
              <a:defRPr/>
            </a:pPr>
            <a:endParaRPr lang="en-US" dirty="0">
              <a:latin typeface="Arial" charset="0"/>
              <a:ea typeface="ＭＳ Ｐゴシック" pitchFamily="-80" charset="-128"/>
              <a:cs typeface="+mn-cs"/>
            </a:endParaRPr>
          </a:p>
        </p:txBody>
      </p:sp>
      <p:sp>
        <p:nvSpPr>
          <p:cNvPr id="31754" name="Text Box 10"/>
          <p:cNvSpPr txBox="1">
            <a:spLocks noChangeArrowheads="1"/>
          </p:cNvSpPr>
          <p:nvPr/>
        </p:nvSpPr>
        <p:spPr bwMode="auto">
          <a:xfrm>
            <a:off x="1752600" y="381000"/>
            <a:ext cx="7315200" cy="304800"/>
          </a:xfrm>
          <a:prstGeom prst="rect">
            <a:avLst/>
          </a:prstGeom>
          <a:noFill/>
          <a:ln w="9525">
            <a:noFill/>
            <a:miter lim="800000"/>
            <a:headEnd/>
            <a:tailEnd/>
          </a:ln>
          <a:effectLst/>
        </p:spPr>
        <p:txBody>
          <a:bodyPr>
            <a:spAutoFit/>
          </a:bodyPr>
          <a:lstStyle/>
          <a:p>
            <a:pPr eaLnBrk="0" hangingPunct="0">
              <a:spcBef>
                <a:spcPct val="50000"/>
              </a:spcBef>
              <a:defRPr/>
            </a:pPr>
            <a:r>
              <a:rPr lang="en-US" sz="1400" b="1" dirty="0">
                <a:solidFill>
                  <a:schemeClr val="bg1"/>
                </a:solidFill>
                <a:latin typeface="Times New Roman" pitchFamily="-80" charset="0"/>
                <a:ea typeface="ＭＳ Ｐゴシック" pitchFamily="-80" charset="-128"/>
                <a:cs typeface="+mn-cs"/>
              </a:rPr>
              <a:t>C  A  L  I  F  O  R  N  I  A     E  N  E  R  G  Y     C  O  M  M  I  S  S  I  O  N</a:t>
            </a:r>
            <a:endParaRPr lang="en-US" sz="1600" dirty="0">
              <a:latin typeface="Helvetica" pitchFamily="1" charset="0"/>
              <a:ea typeface="ＭＳ Ｐゴシック" pitchFamily="-80" charset="-128"/>
              <a:cs typeface="+mn-cs"/>
            </a:endParaRPr>
          </a:p>
        </p:txBody>
      </p:sp>
      <p:sp>
        <p:nvSpPr>
          <p:cNvPr id="31755" name="Line 11"/>
          <p:cNvSpPr>
            <a:spLocks noChangeShapeType="1"/>
          </p:cNvSpPr>
          <p:nvPr/>
        </p:nvSpPr>
        <p:spPr bwMode="auto">
          <a:xfrm>
            <a:off x="1295400" y="838200"/>
            <a:ext cx="7620000" cy="0"/>
          </a:xfrm>
          <a:prstGeom prst="line">
            <a:avLst/>
          </a:prstGeom>
          <a:noFill/>
          <a:ln w="9525">
            <a:solidFill>
              <a:schemeClr val="tx1"/>
            </a:solidFill>
            <a:round/>
            <a:headEnd/>
            <a:tailEnd/>
          </a:ln>
          <a:effectLst/>
        </p:spPr>
        <p:txBody>
          <a:bodyPr wrap="none" anchor="ctr"/>
          <a:lstStyle/>
          <a:p>
            <a:pPr eaLnBrk="0" hangingPunct="0">
              <a:defRPr/>
            </a:pPr>
            <a:endParaRPr lang="en-US" dirty="0">
              <a:latin typeface="Arial" charset="0"/>
              <a:ea typeface="ＭＳ Ｐゴシック" pitchFamily="-80" charset="-128"/>
              <a:cs typeface="+mn-cs"/>
            </a:endParaRPr>
          </a:p>
        </p:txBody>
      </p:sp>
      <p:sp>
        <p:nvSpPr>
          <p:cNvPr id="31756" name="Line 12"/>
          <p:cNvSpPr>
            <a:spLocks noChangeShapeType="1"/>
          </p:cNvSpPr>
          <p:nvPr/>
        </p:nvSpPr>
        <p:spPr bwMode="auto">
          <a:xfrm>
            <a:off x="8915400" y="838200"/>
            <a:ext cx="0" cy="6019800"/>
          </a:xfrm>
          <a:prstGeom prst="line">
            <a:avLst/>
          </a:prstGeom>
          <a:noFill/>
          <a:ln w="9525">
            <a:solidFill>
              <a:schemeClr val="tx1"/>
            </a:solidFill>
            <a:round/>
            <a:headEnd/>
            <a:tailEnd/>
          </a:ln>
          <a:effectLst/>
        </p:spPr>
        <p:txBody>
          <a:bodyPr wrap="none" anchor="ctr"/>
          <a:lstStyle/>
          <a:p>
            <a:pPr eaLnBrk="0" hangingPunct="0">
              <a:defRPr/>
            </a:pPr>
            <a:endParaRPr lang="en-US" dirty="0">
              <a:latin typeface="Arial" charset="0"/>
              <a:ea typeface="ＭＳ Ｐゴシック" pitchFamily="-80" charset="-128"/>
              <a:cs typeface="+mn-cs"/>
            </a:endParaRPr>
          </a:p>
        </p:txBody>
      </p:sp>
      <p:pic>
        <p:nvPicPr>
          <p:cNvPr id="1035" name="Picture 13" descr="cecseal copy"/>
          <p:cNvPicPr>
            <a:picLocks noChangeAspect="1" noChangeArrowheads="1"/>
          </p:cNvPicPr>
          <p:nvPr/>
        </p:nvPicPr>
        <p:blipFill>
          <a:blip r:embed="rId13" cstate="print"/>
          <a:srcRect/>
          <a:stretch>
            <a:fillRect/>
          </a:stretch>
        </p:blipFill>
        <p:spPr bwMode="auto">
          <a:xfrm>
            <a:off x="152400" y="228600"/>
            <a:ext cx="1219200" cy="1108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7" r:id="rId1"/>
    <p:sldLayoutId id="214748414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hf hdr="0" dt="0"/>
  <p:txStyles>
    <p:titleStyle>
      <a:lvl1pPr algn="l" rtl="0" eaLnBrk="0" fontAlgn="base" hangingPunct="0">
        <a:spcBef>
          <a:spcPct val="0"/>
        </a:spcBef>
        <a:spcAft>
          <a:spcPct val="0"/>
        </a:spcAft>
        <a:defRPr sz="3600">
          <a:solidFill>
            <a:srgbClr val="3399FF"/>
          </a:solidFill>
          <a:latin typeface="+mj-lt"/>
          <a:ea typeface="+mj-ea"/>
          <a:cs typeface="+mj-cs"/>
        </a:defRPr>
      </a:lvl1pPr>
      <a:lvl2pPr algn="l" rtl="0" eaLnBrk="0" fontAlgn="base" hangingPunct="0">
        <a:spcBef>
          <a:spcPct val="0"/>
        </a:spcBef>
        <a:spcAft>
          <a:spcPct val="0"/>
        </a:spcAft>
        <a:defRPr sz="3600">
          <a:solidFill>
            <a:srgbClr val="3399FF"/>
          </a:solidFill>
          <a:latin typeface="Times" pitchFamily="-80" charset="0"/>
        </a:defRPr>
      </a:lvl2pPr>
      <a:lvl3pPr algn="l" rtl="0" eaLnBrk="0" fontAlgn="base" hangingPunct="0">
        <a:spcBef>
          <a:spcPct val="0"/>
        </a:spcBef>
        <a:spcAft>
          <a:spcPct val="0"/>
        </a:spcAft>
        <a:defRPr sz="3600">
          <a:solidFill>
            <a:srgbClr val="3399FF"/>
          </a:solidFill>
          <a:latin typeface="Times" pitchFamily="-80" charset="0"/>
        </a:defRPr>
      </a:lvl3pPr>
      <a:lvl4pPr algn="l" rtl="0" eaLnBrk="0" fontAlgn="base" hangingPunct="0">
        <a:spcBef>
          <a:spcPct val="0"/>
        </a:spcBef>
        <a:spcAft>
          <a:spcPct val="0"/>
        </a:spcAft>
        <a:defRPr sz="3600">
          <a:solidFill>
            <a:srgbClr val="3399FF"/>
          </a:solidFill>
          <a:latin typeface="Times" pitchFamily="-80" charset="0"/>
        </a:defRPr>
      </a:lvl4pPr>
      <a:lvl5pPr algn="l" rtl="0" eaLnBrk="0" fontAlgn="base" hangingPunct="0">
        <a:spcBef>
          <a:spcPct val="0"/>
        </a:spcBef>
        <a:spcAft>
          <a:spcPct val="0"/>
        </a:spcAft>
        <a:defRPr sz="3600">
          <a:solidFill>
            <a:srgbClr val="3399FF"/>
          </a:solidFill>
          <a:latin typeface="Times" pitchFamily="-80" charset="0"/>
        </a:defRPr>
      </a:lvl5pPr>
      <a:lvl6pPr marL="457200" algn="l" rtl="0" eaLnBrk="1" fontAlgn="base" hangingPunct="1">
        <a:spcBef>
          <a:spcPct val="0"/>
        </a:spcBef>
        <a:spcAft>
          <a:spcPct val="0"/>
        </a:spcAft>
        <a:defRPr sz="3600">
          <a:solidFill>
            <a:srgbClr val="3399FF"/>
          </a:solidFill>
          <a:latin typeface="Times" pitchFamily="-80" charset="0"/>
        </a:defRPr>
      </a:lvl6pPr>
      <a:lvl7pPr marL="914400" algn="l" rtl="0" eaLnBrk="1" fontAlgn="base" hangingPunct="1">
        <a:spcBef>
          <a:spcPct val="0"/>
        </a:spcBef>
        <a:spcAft>
          <a:spcPct val="0"/>
        </a:spcAft>
        <a:defRPr sz="3600">
          <a:solidFill>
            <a:srgbClr val="3399FF"/>
          </a:solidFill>
          <a:latin typeface="Times" pitchFamily="-80" charset="0"/>
        </a:defRPr>
      </a:lvl7pPr>
      <a:lvl8pPr marL="1371600" algn="l" rtl="0" eaLnBrk="1" fontAlgn="base" hangingPunct="1">
        <a:spcBef>
          <a:spcPct val="0"/>
        </a:spcBef>
        <a:spcAft>
          <a:spcPct val="0"/>
        </a:spcAft>
        <a:defRPr sz="3600">
          <a:solidFill>
            <a:srgbClr val="3399FF"/>
          </a:solidFill>
          <a:latin typeface="Times" pitchFamily="-80" charset="0"/>
        </a:defRPr>
      </a:lvl8pPr>
      <a:lvl9pPr marL="1828800" algn="l" rtl="0" eaLnBrk="1" fontAlgn="base" hangingPunct="1">
        <a:spcBef>
          <a:spcPct val="0"/>
        </a:spcBef>
        <a:spcAft>
          <a:spcPct val="0"/>
        </a:spcAft>
        <a:defRPr sz="3600">
          <a:solidFill>
            <a:srgbClr val="3399FF"/>
          </a:solidFill>
          <a:latin typeface="Times" pitchFamily="-80"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33400" y="1524000"/>
            <a:ext cx="7924800" cy="4648200"/>
          </a:xfrm>
        </p:spPr>
        <p:txBody>
          <a:bodyPr/>
          <a:lstStyle/>
          <a:p>
            <a:pPr eaLnBrk="1" hangingPunct="1"/>
            <a:r>
              <a:rPr lang="en-US" sz="3200" b="1" dirty="0" smtClean="0">
                <a:latin typeface="Arial" pitchFamily="34" charset="0"/>
                <a:cs typeface="Arial" pitchFamily="34" charset="0"/>
              </a:rPr>
              <a:t>California Energy Commission’s </a:t>
            </a:r>
          </a:p>
          <a:p>
            <a:pPr eaLnBrk="1" hangingPunct="1"/>
            <a:r>
              <a:rPr lang="en-US" sz="3200" b="1" dirty="0" smtClean="0">
                <a:latin typeface="Arial" pitchFamily="34" charset="0"/>
                <a:cs typeface="Arial" pitchFamily="34" charset="0"/>
              </a:rPr>
              <a:t>Energy Efficiency Research Activities Related to the HVAC Industry</a:t>
            </a:r>
          </a:p>
          <a:p>
            <a:pPr eaLnBrk="1" hangingPunct="1"/>
            <a:endParaRPr lang="en-US" sz="3200" b="1" dirty="0" smtClean="0">
              <a:latin typeface="Arial" pitchFamily="34" charset="0"/>
              <a:cs typeface="Arial" pitchFamily="34" charset="0"/>
            </a:endParaRPr>
          </a:p>
          <a:p>
            <a:pPr eaLnBrk="1" hangingPunct="1"/>
            <a:r>
              <a:rPr lang="en-US" dirty="0" smtClean="0">
                <a:latin typeface="Arial" pitchFamily="34" charset="0"/>
                <a:cs typeface="Arial" pitchFamily="34" charset="0"/>
              </a:rPr>
              <a:t>David Hungerford</a:t>
            </a:r>
          </a:p>
          <a:p>
            <a:pPr eaLnBrk="1" hangingPunct="1"/>
            <a:r>
              <a:rPr lang="en-US" dirty="0" smtClean="0">
                <a:latin typeface="Arial" pitchFamily="34" charset="0"/>
                <a:cs typeface="Arial" pitchFamily="34" charset="0"/>
              </a:rPr>
              <a:t>Energy Efficiency Research Office</a:t>
            </a:r>
          </a:p>
          <a:p>
            <a:pPr eaLnBrk="1" hangingPunct="1"/>
            <a:endParaRPr lang="en-US" sz="2000" dirty="0" smtClean="0">
              <a:latin typeface="Arial" pitchFamily="34" charset="0"/>
              <a:cs typeface="Arial" pitchFamily="34" charset="0"/>
            </a:endParaRPr>
          </a:p>
          <a:p>
            <a:pPr eaLnBrk="1" hangingPunct="1"/>
            <a:endParaRPr lang="en-US" sz="2000" dirty="0" smtClean="0">
              <a:latin typeface="Arial" pitchFamily="34" charset="0"/>
              <a:cs typeface="Arial" pitchFamily="34" charset="0"/>
            </a:endParaRPr>
          </a:p>
          <a:p>
            <a:pPr eaLnBrk="1" hangingPunct="1"/>
            <a:r>
              <a:rPr lang="en-US" sz="2000" dirty="0" smtClean="0">
                <a:latin typeface="Arial" pitchFamily="34" charset="0"/>
                <a:cs typeface="Arial" pitchFamily="34" charset="0"/>
              </a:rPr>
              <a:t>Western Cooling Efficiency Center Affiliates Forum</a:t>
            </a:r>
          </a:p>
          <a:p>
            <a:pPr eaLnBrk="1" hangingPunct="1"/>
            <a:r>
              <a:rPr lang="en-US" sz="2000" dirty="0" smtClean="0">
                <a:latin typeface="Arial" pitchFamily="34" charset="0"/>
                <a:cs typeface="Arial" pitchFamily="34" charset="0"/>
              </a:rPr>
              <a:t>May 20, 2014</a:t>
            </a:r>
            <a:endParaRPr lang="en-US" sz="1600" dirty="0" smtClean="0">
              <a:latin typeface="Arial" pitchFamily="34" charset="0"/>
              <a:cs typeface="Arial" pitchFamily="34" charset="0"/>
            </a:endParaRPr>
          </a:p>
          <a:p>
            <a:pPr eaLnBrk="1" hangingPunct="1"/>
            <a:endParaRPr lang="en-US" sz="2200" dirty="0" smtClean="0">
              <a:latin typeface="Arial" pitchFamily="34" charset="0"/>
              <a:cs typeface="Arial" pitchFamily="34" charset="0"/>
            </a:endParaRPr>
          </a:p>
          <a:p>
            <a:pPr eaLnBrk="1" hangingPunct="1"/>
            <a:endParaRPr lang="en-US" sz="2200" dirty="0" smtClean="0">
              <a:latin typeface="Arial" pitchFamily="34" charset="0"/>
              <a:cs typeface="Arial" pitchFamily="34" charset="0"/>
            </a:endParaRPr>
          </a:p>
          <a:p>
            <a:pPr eaLnBrk="1" hangingPunct="1"/>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442013" y="1066800"/>
            <a:ext cx="7696200" cy="609600"/>
          </a:xfrm>
        </p:spPr>
        <p:txBody>
          <a:bodyPr anchor="t"/>
          <a:lstStyle/>
          <a:p>
            <a:r>
              <a:rPr lang="en-US" sz="2800" b="1" dirty="0" smtClean="0">
                <a:solidFill>
                  <a:srgbClr val="00B0F0"/>
                </a:solidFill>
                <a:latin typeface="Arial" pitchFamily="34" charset="0"/>
                <a:cs typeface="Arial" pitchFamily="34" charset="0"/>
              </a:rPr>
              <a:t>2015-17 EPIC Investment Plan (proposed)</a:t>
            </a:r>
          </a:p>
        </p:txBody>
      </p:sp>
      <p:sp>
        <p:nvSpPr>
          <p:cNvPr id="17410" name="Content Placeholder 2"/>
          <p:cNvSpPr>
            <a:spLocks noGrp="1"/>
          </p:cNvSpPr>
          <p:nvPr>
            <p:ph idx="1"/>
          </p:nvPr>
        </p:nvSpPr>
        <p:spPr>
          <a:xfrm>
            <a:off x="457200" y="1752600"/>
            <a:ext cx="8305800" cy="4343400"/>
          </a:xfrm>
        </p:spPr>
        <p:txBody>
          <a:bodyPr/>
          <a:lstStyle/>
          <a:p>
            <a:pPr>
              <a:spcAft>
                <a:spcPts val="300"/>
              </a:spcAft>
            </a:pPr>
            <a:r>
              <a:rPr lang="en-US" sz="1800" dirty="0" smtClean="0">
                <a:latin typeface="Arial" pitchFamily="34" charset="0"/>
                <a:cs typeface="Arial" pitchFamily="34" charset="0"/>
              </a:rPr>
              <a:t>The proposed funding initiatives are based on:</a:t>
            </a:r>
          </a:p>
          <a:p>
            <a:pPr lvl="1">
              <a:spcAft>
                <a:spcPts val="300"/>
              </a:spcAft>
            </a:pPr>
            <a:r>
              <a:rPr lang="en-US" sz="1800" dirty="0" smtClean="0">
                <a:latin typeface="Arial" pitchFamily="34" charset="0"/>
                <a:cs typeface="Arial" pitchFamily="34" charset="0"/>
              </a:rPr>
              <a:t>SB 96 (2013 Statute) and other relevant energy statutes and policies.</a:t>
            </a:r>
          </a:p>
          <a:p>
            <a:pPr lvl="1">
              <a:spcAft>
                <a:spcPts val="300"/>
              </a:spcAft>
            </a:pPr>
            <a:r>
              <a:rPr lang="en-US" sz="1800" dirty="0" smtClean="0">
                <a:latin typeface="Arial" pitchFamily="34" charset="0"/>
                <a:cs typeface="Arial" pitchFamily="34" charset="0"/>
              </a:rPr>
              <a:t>Stakeholder comments received.</a:t>
            </a:r>
          </a:p>
          <a:p>
            <a:pPr lvl="1">
              <a:spcAft>
                <a:spcPts val="300"/>
              </a:spcAft>
            </a:pPr>
            <a:r>
              <a:rPr lang="en-US" sz="1800" dirty="0" smtClean="0">
                <a:latin typeface="Arial" pitchFamily="34" charset="0"/>
                <a:cs typeface="Arial" pitchFamily="34" charset="0"/>
              </a:rPr>
              <a:t>Current knowledge of state-of-the-art technologies.</a:t>
            </a:r>
          </a:p>
          <a:p>
            <a:pPr lvl="1">
              <a:spcAft>
                <a:spcPts val="300"/>
              </a:spcAft>
            </a:pPr>
            <a:r>
              <a:rPr lang="en-US" sz="1800" dirty="0" smtClean="0">
                <a:latin typeface="Arial" pitchFamily="34" charset="0"/>
                <a:cs typeface="Arial" pitchFamily="34" charset="0"/>
              </a:rPr>
              <a:t>Existing  RD&amp;D efforts, including 2012-2014 EPIC Investment Plan.</a:t>
            </a:r>
          </a:p>
          <a:p>
            <a:pPr lvl="1">
              <a:spcAft>
                <a:spcPts val="300"/>
              </a:spcAft>
            </a:pPr>
            <a:r>
              <a:rPr lang="en-US" sz="1800" dirty="0" smtClean="0">
                <a:latin typeface="Arial" pitchFamily="34" charset="0"/>
                <a:cs typeface="Arial" pitchFamily="34" charset="0"/>
              </a:rPr>
              <a:t>Known barriers and gaps.</a:t>
            </a:r>
          </a:p>
          <a:p>
            <a:pPr>
              <a:spcAft>
                <a:spcPts val="300"/>
              </a:spcAft>
            </a:pPr>
            <a:r>
              <a:rPr lang="en-US" sz="1800" dirty="0" smtClean="0">
                <a:latin typeface="Arial" pitchFamily="34" charset="0"/>
                <a:cs typeface="Arial" pitchFamily="34" charset="0"/>
              </a:rPr>
              <a:t>Proposed funding initiatives incorporate:</a:t>
            </a:r>
          </a:p>
          <a:p>
            <a:pPr lvl="1">
              <a:spcAft>
                <a:spcPts val="300"/>
              </a:spcAft>
            </a:pPr>
            <a:r>
              <a:rPr lang="en-US" sz="1800" dirty="0" smtClean="0">
                <a:latin typeface="Arial" pitchFamily="34" charset="0"/>
                <a:cs typeface="Arial" pitchFamily="34" charset="0"/>
              </a:rPr>
              <a:t>CPUC EPIC defined program areas.</a:t>
            </a:r>
          </a:p>
          <a:p>
            <a:pPr lvl="1">
              <a:spcAft>
                <a:spcPts val="300"/>
              </a:spcAft>
            </a:pPr>
            <a:r>
              <a:rPr lang="en-US" sz="1800" dirty="0" smtClean="0">
                <a:latin typeface="Arial" pitchFamily="34" charset="0"/>
                <a:cs typeface="Arial" pitchFamily="34" charset="0"/>
              </a:rPr>
              <a:t>Guiding principles and electricity value chain.</a:t>
            </a:r>
          </a:p>
          <a:p>
            <a:pPr lvl="1">
              <a:spcAft>
                <a:spcPts val="300"/>
              </a:spcAft>
            </a:pPr>
            <a:r>
              <a:rPr lang="en-US" sz="1800" dirty="0" smtClean="0">
                <a:latin typeface="Arial" pitchFamily="34" charset="0"/>
                <a:cs typeface="Arial" pitchFamily="34" charset="0"/>
              </a:rPr>
              <a:t>Policy and other ratepayer benefits as described in CPUC EPIC decisions.</a:t>
            </a:r>
          </a:p>
          <a:p>
            <a:pPr lvl="1">
              <a:spcAft>
                <a:spcPts val="300"/>
              </a:spcAft>
            </a:pPr>
            <a:r>
              <a:rPr lang="en-US" sz="1800" dirty="0" smtClean="0">
                <a:latin typeface="Arial" pitchFamily="34" charset="0"/>
                <a:cs typeface="Arial" pitchFamily="34" charset="0"/>
              </a:rPr>
              <a:t>Greatest potential value proposition for ratepayers.</a:t>
            </a:r>
          </a:p>
        </p:txBody>
      </p:sp>
      <p:sp>
        <p:nvSpPr>
          <p:cNvPr id="5" name="Slide Number Placeholder 4"/>
          <p:cNvSpPr>
            <a:spLocks noGrp="1"/>
          </p:cNvSpPr>
          <p:nvPr>
            <p:ph type="sldNum" sz="quarter" idx="12"/>
          </p:nvPr>
        </p:nvSpPr>
        <p:spPr/>
        <p:txBody>
          <a:bodyPr/>
          <a:lstStyle/>
          <a:p>
            <a:pPr>
              <a:defRPr/>
            </a:pPr>
            <a:fld id="{BFBD377F-6473-4B1A-A10D-A7FAFBDD7F3B}" type="slidenum">
              <a:rPr lang="en-US" smtClean="0"/>
              <a:pPr>
                <a:defRPr/>
              </a:pPr>
              <a:t>10</a:t>
            </a:fld>
            <a:endParaRPr lang="en-US" dirty="0"/>
          </a:p>
        </p:txBody>
      </p:sp>
      <p:sp>
        <p:nvSpPr>
          <p:cNvPr id="6" name="TextBox 5"/>
          <p:cNvSpPr txBox="1"/>
          <p:nvPr/>
        </p:nvSpPr>
        <p:spPr>
          <a:xfrm>
            <a:off x="457200" y="6172200"/>
            <a:ext cx="7847020" cy="461665"/>
          </a:xfrm>
          <a:prstGeom prst="rect">
            <a:avLst/>
          </a:prstGeom>
          <a:noFill/>
          <a:ln>
            <a:solidFill>
              <a:srgbClr val="002060"/>
            </a:solidFill>
          </a:ln>
        </p:spPr>
        <p:txBody>
          <a:bodyPr wrap="none" rtlCol="0">
            <a:spAutoFit/>
          </a:bodyPr>
          <a:lstStyle/>
          <a:p>
            <a:r>
              <a:rPr lang="en-US" b="1" dirty="0" smtClean="0"/>
              <a:t>Schedule calls for CPUC Decision in December 2014</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391400" cy="838200"/>
          </a:xfrm>
        </p:spPr>
        <p:txBody>
          <a:bodyPr/>
          <a:lstStyle/>
          <a:p>
            <a:r>
              <a:rPr lang="en-US" sz="2800" dirty="0" smtClean="0">
                <a:latin typeface="Arial" pitchFamily="34" charset="0"/>
                <a:cs typeface="Arial" pitchFamily="34" charset="0"/>
              </a:rPr>
              <a:t>Energy Commission </a:t>
            </a:r>
            <a:br>
              <a:rPr lang="en-US" sz="2800" dirty="0" smtClean="0">
                <a:latin typeface="Arial" pitchFamily="34" charset="0"/>
                <a:cs typeface="Arial" pitchFamily="34" charset="0"/>
              </a:rPr>
            </a:br>
            <a:r>
              <a:rPr lang="en-US" sz="2800" dirty="0" smtClean="0">
                <a:latin typeface="Arial" pitchFamily="34" charset="0"/>
                <a:cs typeface="Arial" pitchFamily="34" charset="0"/>
              </a:rPr>
              <a:t>Proposed 2015-2017 EPIC Budget (Million)</a:t>
            </a:r>
            <a:endParaRPr lang="en-US" sz="28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BFBD377F-6473-4B1A-A10D-A7FAFBDD7F3B}" type="slidenum">
              <a:rPr lang="en-US" smtClean="0"/>
              <a:pPr>
                <a:defRPr/>
              </a:pPr>
              <a:t>11</a:t>
            </a:fld>
            <a:endParaRPr lang="en-US" dirty="0"/>
          </a:p>
        </p:txBody>
      </p:sp>
      <p:graphicFrame>
        <p:nvGraphicFramePr>
          <p:cNvPr id="8" name="Table 7"/>
          <p:cNvGraphicFramePr>
            <a:graphicFrameLocks noGrp="1"/>
          </p:cNvGraphicFramePr>
          <p:nvPr/>
        </p:nvGraphicFramePr>
        <p:xfrm>
          <a:off x="1295400" y="1828801"/>
          <a:ext cx="6671724" cy="3657599"/>
        </p:xfrm>
        <a:graphic>
          <a:graphicData uri="http://schemas.openxmlformats.org/drawingml/2006/table">
            <a:tbl>
              <a:tblPr/>
              <a:tblGrid>
                <a:gridCol w="5155420"/>
                <a:gridCol w="1516304"/>
              </a:tblGrid>
              <a:tr h="534767">
                <a:tc>
                  <a:txBody>
                    <a:bodyPr/>
                    <a:lstStyle/>
                    <a:p>
                      <a:pPr marL="0" marR="0">
                        <a:spcBef>
                          <a:spcPts val="0"/>
                        </a:spcBef>
                        <a:spcAft>
                          <a:spcPts val="0"/>
                        </a:spcAft>
                        <a:tabLst>
                          <a:tab pos="228600" algn="l"/>
                        </a:tabLst>
                      </a:pPr>
                      <a:r>
                        <a:rPr lang="en-US" sz="1800" b="1" dirty="0">
                          <a:solidFill>
                            <a:srgbClr val="000000"/>
                          </a:solidFill>
                          <a:latin typeface="Arial"/>
                          <a:ea typeface="Times New Roman"/>
                          <a:cs typeface="Times New Roman"/>
                        </a:rPr>
                        <a:t>Funding Element</a:t>
                      </a:r>
                      <a:r>
                        <a:rPr lang="en-US" sz="1800" dirty="0">
                          <a:latin typeface="Arial"/>
                          <a:ea typeface="SimSun"/>
                          <a:cs typeface="Times New Roman"/>
                        </a:rPr>
                        <a:t> </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28600" algn="l"/>
                        </a:tabLst>
                      </a:pPr>
                      <a:r>
                        <a:rPr lang="en-US" sz="1800" b="1" dirty="0">
                          <a:solidFill>
                            <a:srgbClr val="000000"/>
                          </a:solidFill>
                          <a:latin typeface="Arial"/>
                          <a:ea typeface="Times New Roman"/>
                          <a:cs typeface="Times New Roman"/>
                        </a:rPr>
                        <a:t>Total </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72">
                <a:tc>
                  <a:txBody>
                    <a:bodyPr/>
                    <a:lstStyle/>
                    <a:p>
                      <a:pPr marL="0" marR="0">
                        <a:spcBef>
                          <a:spcPts val="0"/>
                        </a:spcBef>
                        <a:spcAft>
                          <a:spcPts val="0"/>
                        </a:spcAft>
                        <a:tabLst>
                          <a:tab pos="228600" algn="l"/>
                        </a:tabLst>
                      </a:pPr>
                      <a:r>
                        <a:rPr lang="en-US" sz="1800" dirty="0">
                          <a:solidFill>
                            <a:srgbClr val="000000"/>
                          </a:solidFill>
                          <a:latin typeface="Arial"/>
                          <a:ea typeface="Times New Roman"/>
                          <a:cs typeface="Times New Roman"/>
                        </a:rPr>
                        <a:t>Applied Research and Development</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1800" dirty="0">
                          <a:solidFill>
                            <a:srgbClr val="000000"/>
                          </a:solidFill>
                          <a:latin typeface="Arial"/>
                          <a:ea typeface="Times New Roman"/>
                          <a:cs typeface="Times New Roman"/>
                        </a:rPr>
                        <a:t>$151.63</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72">
                <a:tc>
                  <a:txBody>
                    <a:bodyPr/>
                    <a:lstStyle/>
                    <a:p>
                      <a:pPr marL="0" marR="0">
                        <a:spcBef>
                          <a:spcPts val="0"/>
                        </a:spcBef>
                        <a:spcAft>
                          <a:spcPts val="0"/>
                        </a:spcAft>
                        <a:tabLst>
                          <a:tab pos="228600" algn="l"/>
                        </a:tabLst>
                      </a:pPr>
                      <a:r>
                        <a:rPr lang="en-US" sz="1800" dirty="0">
                          <a:solidFill>
                            <a:srgbClr val="000000"/>
                          </a:solidFill>
                          <a:latin typeface="Arial"/>
                          <a:ea typeface="Times New Roman"/>
                          <a:cs typeface="Times New Roman"/>
                        </a:rPr>
                        <a:t>Technology Demonstration and Deployment </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1800" dirty="0">
                          <a:solidFill>
                            <a:srgbClr val="000000"/>
                          </a:solidFill>
                          <a:latin typeface="Arial"/>
                          <a:ea typeface="Times New Roman"/>
                          <a:cs typeface="Times New Roman"/>
                        </a:rPr>
                        <a:t>$145.02</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72">
                <a:tc>
                  <a:txBody>
                    <a:bodyPr/>
                    <a:lstStyle/>
                    <a:p>
                      <a:pPr marL="0" marR="0">
                        <a:spcBef>
                          <a:spcPts val="0"/>
                        </a:spcBef>
                        <a:spcAft>
                          <a:spcPts val="0"/>
                        </a:spcAft>
                        <a:tabLst>
                          <a:tab pos="228600" algn="l"/>
                        </a:tabLst>
                      </a:pPr>
                      <a:r>
                        <a:rPr lang="en-US" sz="1800" dirty="0">
                          <a:solidFill>
                            <a:srgbClr val="000000"/>
                          </a:solidFill>
                          <a:latin typeface="Arial"/>
                          <a:ea typeface="Times New Roman"/>
                          <a:cs typeface="Times New Roman"/>
                        </a:rPr>
                        <a:t>Market Facilitation</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1800" dirty="0">
                          <a:solidFill>
                            <a:srgbClr val="000000"/>
                          </a:solidFill>
                          <a:latin typeface="Arial"/>
                          <a:ea typeface="Times New Roman"/>
                          <a:cs typeface="Times New Roman"/>
                        </a:rPr>
                        <a:t>$</a:t>
                      </a:r>
                      <a:r>
                        <a:rPr lang="en-US" sz="1800" dirty="0" smtClean="0">
                          <a:solidFill>
                            <a:srgbClr val="000000"/>
                          </a:solidFill>
                          <a:latin typeface="Arial"/>
                          <a:ea typeface="Times New Roman"/>
                          <a:cs typeface="Times New Roman"/>
                        </a:rPr>
                        <a:t>53.27</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72">
                <a:tc>
                  <a:txBody>
                    <a:bodyPr/>
                    <a:lstStyle/>
                    <a:p>
                      <a:pPr marL="0" marR="0">
                        <a:spcBef>
                          <a:spcPts val="0"/>
                        </a:spcBef>
                        <a:spcAft>
                          <a:spcPts val="0"/>
                        </a:spcAft>
                        <a:tabLst>
                          <a:tab pos="228600" algn="l"/>
                        </a:tabLst>
                      </a:pPr>
                      <a:r>
                        <a:rPr lang="en-US" sz="1800" dirty="0">
                          <a:solidFill>
                            <a:srgbClr val="000000"/>
                          </a:solidFill>
                          <a:latin typeface="Arial"/>
                          <a:ea typeface="Times New Roman"/>
                          <a:cs typeface="Times New Roman"/>
                        </a:rPr>
                        <a:t>New Solar Homes Partnership (Market Support)</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1800" b="1" dirty="0">
                          <a:solidFill>
                            <a:srgbClr val="000000"/>
                          </a:solidFill>
                          <a:latin typeface="Arial"/>
                          <a:ea typeface="Times New Roman"/>
                          <a:cs typeface="Times New Roman"/>
                        </a:rPr>
                        <a:t>*</a:t>
                      </a:r>
                      <a:endParaRPr lang="en-US" sz="1800" b="1"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72">
                <a:tc>
                  <a:txBody>
                    <a:bodyPr/>
                    <a:lstStyle/>
                    <a:p>
                      <a:pPr marL="0" marR="0">
                        <a:spcBef>
                          <a:spcPts val="0"/>
                        </a:spcBef>
                        <a:spcAft>
                          <a:spcPts val="0"/>
                        </a:spcAft>
                        <a:tabLst>
                          <a:tab pos="228600" algn="l"/>
                        </a:tabLst>
                      </a:pPr>
                      <a:r>
                        <a:rPr lang="en-US" sz="1800" dirty="0">
                          <a:solidFill>
                            <a:srgbClr val="000000"/>
                          </a:solidFill>
                          <a:latin typeface="Arial"/>
                          <a:ea typeface="Times New Roman"/>
                          <a:cs typeface="Times New Roman"/>
                        </a:rPr>
                        <a:t>Program Administration</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1800" dirty="0">
                          <a:solidFill>
                            <a:srgbClr val="000000"/>
                          </a:solidFill>
                          <a:latin typeface="Arial"/>
                          <a:ea typeface="Times New Roman"/>
                          <a:cs typeface="Times New Roman"/>
                        </a:rPr>
                        <a:t>$38.88</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72">
                <a:tc>
                  <a:txBody>
                    <a:bodyPr/>
                    <a:lstStyle/>
                    <a:p>
                      <a:pPr marL="0" marR="0">
                        <a:spcBef>
                          <a:spcPts val="0"/>
                        </a:spcBef>
                        <a:spcAft>
                          <a:spcPts val="0"/>
                        </a:spcAft>
                        <a:tabLst>
                          <a:tab pos="228600" algn="l"/>
                        </a:tabLst>
                      </a:pPr>
                      <a:r>
                        <a:rPr lang="en-US" sz="1800" b="1" dirty="0">
                          <a:solidFill>
                            <a:srgbClr val="000000"/>
                          </a:solidFill>
                          <a:latin typeface="Arial"/>
                          <a:ea typeface="Times New Roman"/>
                          <a:cs typeface="Times New Roman"/>
                        </a:rPr>
                        <a:t>Grand Total** </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 pos="228600" algn="l"/>
                          <a:tab pos="732155" algn="l"/>
                        </a:tabLst>
                      </a:pPr>
                      <a:r>
                        <a:rPr lang="en-US" sz="1800" b="1" dirty="0">
                          <a:solidFill>
                            <a:srgbClr val="000000"/>
                          </a:solidFill>
                          <a:latin typeface="Arial"/>
                          <a:ea typeface="Times New Roman"/>
                          <a:cs typeface="Times New Roman"/>
                        </a:rPr>
                        <a:t>$388.8</a:t>
                      </a:r>
                      <a:endParaRPr lang="en-US" sz="1800" dirty="0">
                        <a:latin typeface="Palatino Linotype"/>
                        <a:ea typeface="SimSun"/>
                        <a:cs typeface="Times New Roman"/>
                      </a:endParaRPr>
                    </a:p>
                  </a:txBody>
                  <a:tcPr marL="109198" marR="109198" marT="153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915892" y="5751493"/>
            <a:ext cx="7389908" cy="954107"/>
          </a:xfrm>
          <a:prstGeom prst="rect">
            <a:avLst/>
          </a:prstGeom>
          <a:noFill/>
        </p:spPr>
        <p:txBody>
          <a:bodyPr wrap="none" rtlCol="0">
            <a:spAutoFit/>
          </a:bodyPr>
          <a:lstStyle/>
          <a:p>
            <a:r>
              <a:rPr lang="en-US" sz="1400" dirty="0" smtClean="0"/>
              <a:t> *  Up to $130 million.</a:t>
            </a:r>
          </a:p>
          <a:p>
            <a:pPr indent="-228600"/>
            <a:r>
              <a:rPr lang="en-US" sz="1400" dirty="0" smtClean="0"/>
              <a:t>**  Any additional funds that may be allocated to the Energy Commission as a result of any </a:t>
            </a:r>
          </a:p>
          <a:p>
            <a:pPr marL="228600"/>
            <a:r>
              <a:rPr lang="en-US" sz="1400" dirty="0" smtClean="0"/>
              <a:t>CPI adjustment will be used to increase the budget proportionally across all areas.</a:t>
            </a:r>
          </a:p>
          <a:p>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5A7C266C-253D-4652-9BCB-13A937CCC578}" type="slidenum">
              <a:rPr lang="en-US" smtClean="0">
                <a:latin typeface="Calibri" pitchFamily="34" charset="0"/>
                <a:ea typeface="ＭＳ Ｐゴシック"/>
              </a:rPr>
              <a:pPr/>
              <a:t>12</a:t>
            </a:fld>
            <a:endParaRPr lang="en-US" smtClean="0">
              <a:latin typeface="Calibri" pitchFamily="34" charset="0"/>
              <a:ea typeface="ＭＳ Ｐゴシック"/>
            </a:endParaRPr>
          </a:p>
        </p:txBody>
      </p:sp>
      <p:graphicFrame>
        <p:nvGraphicFramePr>
          <p:cNvPr id="5" name="Table 4"/>
          <p:cNvGraphicFramePr>
            <a:graphicFrameLocks noGrp="1"/>
          </p:cNvGraphicFramePr>
          <p:nvPr>
            <p:extLst>
              <p:ext uri="{D42A27DB-BD31-4B8C-83A1-F6EECF244321}">
                <p14:modId xmlns:p14="http://schemas.microsoft.com/office/powerpoint/2010/main" val="1093959337"/>
              </p:ext>
            </p:extLst>
          </p:nvPr>
        </p:nvGraphicFramePr>
        <p:xfrm>
          <a:off x="533400" y="2057400"/>
          <a:ext cx="8077200" cy="4370070"/>
        </p:xfrm>
        <a:graphic>
          <a:graphicData uri="http://schemas.openxmlformats.org/drawingml/2006/table">
            <a:tbl>
              <a:tblPr firstRow="1" bandRow="1">
                <a:tableStyleId>{5C22544A-7EE6-4342-B048-85BDC9FD1C3A}</a:tableStyleId>
              </a:tblPr>
              <a:tblGrid>
                <a:gridCol w="8077200"/>
              </a:tblGrid>
              <a:tr h="447675">
                <a:tc>
                  <a:txBody>
                    <a:bodyPr/>
                    <a:lstStyle/>
                    <a:p>
                      <a:r>
                        <a:rPr lang="en-US" sz="1800" i="1" dirty="0" smtClean="0">
                          <a:latin typeface="Arial" panose="020B0604020202020204" pitchFamily="34" charset="0"/>
                          <a:cs typeface="Arial" pitchFamily="34" charset="0"/>
                        </a:rPr>
                        <a:t>Strategic Objective 1. </a:t>
                      </a:r>
                      <a:r>
                        <a:rPr lang="en-US" sz="1800" dirty="0" smtClean="0">
                          <a:latin typeface="Arial" panose="020B0604020202020204" pitchFamily="34" charset="0"/>
                          <a:cs typeface="Arial" panose="020B0604020202020204" pitchFamily="34" charset="0"/>
                        </a:rPr>
                        <a:t>Improve Energy Efficiency Technologies and Strategies in California’s Building, Industrial, Agriculture, and Water Sectors.</a:t>
                      </a:r>
                    </a:p>
                  </a:txBody>
                  <a:tcPr/>
                </a:tc>
              </a:tr>
              <a:tr h="447675">
                <a:tc>
                  <a:txBody>
                    <a:bodyPr/>
                    <a:lstStyle/>
                    <a:p>
                      <a:pPr lvl="1"/>
                      <a:r>
                        <a:rPr lang="en-US" sz="1800" dirty="0" smtClean="0">
                          <a:latin typeface="Arial" pitchFamily="34" charset="0"/>
                          <a:cs typeface="Arial" pitchFamily="34" charset="0"/>
                        </a:rPr>
                        <a:t>S1.1.2—Develop and test innovative HVAC systems</a:t>
                      </a:r>
                    </a:p>
                  </a:txBody>
                  <a:tcPr/>
                </a:tc>
              </a:tr>
              <a:tr h="447675">
                <a:tc>
                  <a:txBody>
                    <a:bodyPr/>
                    <a:lstStyle/>
                    <a:p>
                      <a:pPr lvl="1"/>
                      <a:r>
                        <a:rPr lang="en-US" sz="1800" dirty="0" smtClean="0">
                          <a:latin typeface="Arial" pitchFamily="34" charset="0"/>
                          <a:cs typeface="Arial" pitchFamily="34" charset="0"/>
                        </a:rPr>
                        <a:t>S1.1.3—Develop and test next generation building envelope performance systems</a:t>
                      </a:r>
                    </a:p>
                  </a:txBody>
                  <a:tcPr/>
                </a:tc>
              </a:tr>
              <a:tr h="447675">
                <a:tc>
                  <a:txBody>
                    <a:bodyPr/>
                    <a:lstStyle/>
                    <a:p>
                      <a:pPr lvl="1"/>
                      <a:r>
                        <a:rPr lang="en-US" sz="1800" dirty="0" smtClean="0">
                          <a:latin typeface="Arial" pitchFamily="34" charset="0"/>
                          <a:cs typeface="Arial" pitchFamily="34" charset="0"/>
                        </a:rPr>
                        <a:t>S1.1.5—Existing building energy efficiency retrofit strategies</a:t>
                      </a:r>
                    </a:p>
                  </a:txBody>
                  <a:tcPr/>
                </a:tc>
              </a:tr>
              <a:tr h="447675">
                <a:tc>
                  <a:txBody>
                    <a:bodyPr/>
                    <a:lstStyle/>
                    <a:p>
                      <a:pPr lvl="1"/>
                      <a:r>
                        <a:rPr lang="en-US" sz="1800" dirty="0" smtClean="0">
                          <a:latin typeface="Arial" pitchFamily="34" charset="0"/>
                          <a:cs typeface="Arial" pitchFamily="34" charset="0"/>
                        </a:rPr>
                        <a:t>S1.2—Develop model designs and strategies for cost-effective zero net energy homes and buildings</a:t>
                      </a:r>
                    </a:p>
                  </a:txBody>
                  <a:tcPr/>
                </a:tc>
              </a:tr>
              <a:tr h="447675">
                <a:tc>
                  <a:txBody>
                    <a:bodyPr/>
                    <a:lstStyle/>
                    <a:p>
                      <a:pPr lvl="1"/>
                      <a:r>
                        <a:rPr lang="en-US" sz="1800" dirty="0" smtClean="0">
                          <a:latin typeface="Arial" pitchFamily="34" charset="0"/>
                          <a:cs typeface="Arial" pitchFamily="34" charset="0"/>
                        </a:rPr>
                        <a:t>S1.3—Apply advanced social science research methods to improve adoption of next generation energy efficiency solutions</a:t>
                      </a:r>
                    </a:p>
                  </a:txBody>
                  <a:tcPr/>
                </a:tc>
              </a:tr>
              <a:tr h="447675">
                <a:tc>
                  <a:txBody>
                    <a:bodyPr/>
                    <a:lstStyle/>
                    <a:p>
                      <a:pPr lvl="1"/>
                      <a:r>
                        <a:rPr lang="en-US" sz="1800" dirty="0" smtClean="0">
                          <a:latin typeface="Arial" pitchFamily="34" charset="0"/>
                          <a:cs typeface="Arial" pitchFamily="34" charset="0"/>
                        </a:rPr>
                        <a:t>S1.4—Develop and evaluate strategies to improve indoor air quality in efficient buildings</a:t>
                      </a:r>
                    </a:p>
                  </a:txBody>
                  <a:tcPr/>
                </a:tc>
              </a:tr>
            </a:tbl>
          </a:graphicData>
        </a:graphic>
      </p:graphicFrame>
      <p:sp>
        <p:nvSpPr>
          <p:cNvPr id="8" name="Title 5"/>
          <p:cNvSpPr txBox="1">
            <a:spLocks/>
          </p:cNvSpPr>
          <p:nvPr/>
        </p:nvSpPr>
        <p:spPr bwMode="auto">
          <a:xfrm>
            <a:off x="1143000" y="1219200"/>
            <a:ext cx="7391400" cy="838200"/>
          </a:xfrm>
          <a:prstGeom prst="rect">
            <a:avLst/>
          </a:prstGeom>
          <a:noFill/>
          <a:ln w="9525">
            <a:noFill/>
            <a:miter lim="800000"/>
            <a:headEnd/>
            <a:tailEnd/>
          </a:ln>
        </p:spPr>
        <p:txBody>
          <a:bodyPr anchor="ctr"/>
          <a:lstStyle/>
          <a:p>
            <a:pPr algn="ctr">
              <a:defRPr/>
            </a:pPr>
            <a:r>
              <a:rPr lang="en-US" sz="2800" b="1" kern="0" dirty="0">
                <a:solidFill>
                  <a:schemeClr val="accent2"/>
                </a:solidFill>
                <a:cs typeface="Arial" pitchFamily="34" charset="0"/>
              </a:rPr>
              <a:t>2015-2017 HVAC-Related EPIC </a:t>
            </a:r>
            <a:r>
              <a:rPr lang="en-US" sz="2800" b="1" kern="0" dirty="0" smtClean="0">
                <a:solidFill>
                  <a:schemeClr val="accent2"/>
                </a:solidFill>
                <a:cs typeface="Arial" pitchFamily="34" charset="0"/>
              </a:rPr>
              <a:t>Initiatives</a:t>
            </a:r>
          </a:p>
          <a:p>
            <a:pPr algn="ctr">
              <a:defRPr/>
            </a:pPr>
            <a:r>
              <a:rPr lang="en-US" b="1" kern="0" dirty="0" smtClean="0">
                <a:solidFill>
                  <a:schemeClr val="accent2"/>
                </a:solidFill>
                <a:cs typeface="Arial" pitchFamily="34" charset="0"/>
              </a:rPr>
              <a:t>Applied Research</a:t>
            </a:r>
          </a:p>
          <a:p>
            <a:pPr algn="ctr">
              <a:defRPr/>
            </a:pPr>
            <a:endParaRPr lang="en-US" sz="3200" b="1" kern="0" dirty="0">
              <a:solidFill>
                <a:schemeClr val="accent2"/>
              </a:solidFill>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0D1E6A79-7FC9-4BD9-ACD5-4F3DAAD01A2B}" type="slidenum">
              <a:rPr lang="en-US" smtClean="0">
                <a:latin typeface="Calibri" pitchFamily="34" charset="0"/>
                <a:ea typeface="ＭＳ Ｐゴシック"/>
              </a:rPr>
              <a:pPr/>
              <a:t>13</a:t>
            </a:fld>
            <a:endParaRPr lang="en-US" smtClean="0">
              <a:latin typeface="Calibri" pitchFamily="34" charset="0"/>
              <a:ea typeface="ＭＳ Ｐゴシック"/>
            </a:endParaRPr>
          </a:p>
        </p:txBody>
      </p:sp>
      <p:graphicFrame>
        <p:nvGraphicFramePr>
          <p:cNvPr id="5" name="Table 4"/>
          <p:cNvGraphicFramePr>
            <a:graphicFrameLocks noGrp="1"/>
          </p:cNvGraphicFramePr>
          <p:nvPr>
            <p:extLst>
              <p:ext uri="{D42A27DB-BD31-4B8C-83A1-F6EECF244321}">
                <p14:modId xmlns:p14="http://schemas.microsoft.com/office/powerpoint/2010/main" val="2883651858"/>
              </p:ext>
            </p:extLst>
          </p:nvPr>
        </p:nvGraphicFramePr>
        <p:xfrm>
          <a:off x="914400" y="2057400"/>
          <a:ext cx="7543800" cy="3373755"/>
        </p:xfrm>
        <a:graphic>
          <a:graphicData uri="http://schemas.openxmlformats.org/drawingml/2006/table">
            <a:tbl>
              <a:tblPr firstRow="1" bandRow="1">
                <a:tableStyleId>{5C22544A-7EE6-4342-B048-85BDC9FD1C3A}</a:tableStyleId>
              </a:tblPr>
              <a:tblGrid>
                <a:gridCol w="7543800"/>
              </a:tblGrid>
              <a:tr h="447675">
                <a:tc>
                  <a:txBody>
                    <a:bodyPr/>
                    <a:lstStyle/>
                    <a:p>
                      <a:pPr>
                        <a:spcAft>
                          <a:spcPts val="1200"/>
                        </a:spcAft>
                      </a:pPr>
                      <a:r>
                        <a:rPr lang="en-US" sz="1800" i="1" dirty="0" smtClean="0">
                          <a:latin typeface="Arial" pitchFamily="34" charset="0"/>
                          <a:cs typeface="Arial" pitchFamily="34" charset="0"/>
                        </a:rPr>
                        <a:t>Strategic Objective 12. </a:t>
                      </a:r>
                      <a:r>
                        <a:rPr lang="en-US" sz="1800" dirty="0" smtClean="0">
                          <a:latin typeface="Arial" pitchFamily="34" charset="0"/>
                          <a:cs typeface="Arial" pitchFamily="34" charset="0"/>
                        </a:rPr>
                        <a:t>Overcome Barriers to Emerging energy Efficiency and Demand-Side Management Solutions Through Demonstrations in New and Existing Buildings</a:t>
                      </a:r>
                    </a:p>
                  </a:txBody>
                  <a:tcPr/>
                </a:tc>
              </a:tr>
              <a:tr h="447675">
                <a:tc>
                  <a:txBody>
                    <a:bodyPr/>
                    <a:lstStyle/>
                    <a:p>
                      <a:pPr lvl="1">
                        <a:spcAft>
                          <a:spcPts val="1200"/>
                        </a:spcAft>
                      </a:pPr>
                      <a:r>
                        <a:rPr lang="en-US" sz="2000" dirty="0" smtClean="0">
                          <a:latin typeface="Arial" pitchFamily="34" charset="0"/>
                          <a:cs typeface="Arial" pitchFamily="34" charset="0"/>
                        </a:rPr>
                        <a:t>S12.1—Identify and Demonstrate Promising Energy Efficiency and Demand Response Technologies Suitable for Commercialization and Utility Rebate Programs</a:t>
                      </a:r>
                      <a:endParaRPr lang="en-US" sz="2000" dirty="0">
                        <a:latin typeface="Arial" pitchFamily="34" charset="0"/>
                        <a:cs typeface="Arial" pitchFamily="34" charset="0"/>
                      </a:endParaRPr>
                    </a:p>
                  </a:txBody>
                  <a:tcPr/>
                </a:tc>
              </a:tr>
              <a:tr h="447675">
                <a:tc>
                  <a:txBody>
                    <a:bodyPr/>
                    <a:lstStyle/>
                    <a:p>
                      <a:pPr lvl="1">
                        <a:spcAft>
                          <a:spcPts val="1200"/>
                        </a:spcAft>
                      </a:pPr>
                      <a:r>
                        <a:rPr lang="en-US" sz="2000" dirty="0" smtClean="0">
                          <a:latin typeface="Arial" pitchFamily="34" charset="0"/>
                          <a:cs typeface="Arial" pitchFamily="34" charset="0"/>
                        </a:rPr>
                        <a:t>S12.2—Demonstrate Large-Scale Deployment of Integrated Demand-Side Management and Demand Response Programs in Buildings</a:t>
                      </a:r>
                    </a:p>
                  </a:txBody>
                  <a:tcPr/>
                </a:tc>
              </a:tr>
              <a:tr h="447675">
                <a:tc>
                  <a:txBody>
                    <a:bodyPr/>
                    <a:lstStyle/>
                    <a:p>
                      <a:endParaRPr lang="en-US" sz="1800" i="1" dirty="0" smtClean="0"/>
                    </a:p>
                  </a:txBody>
                  <a:tcPr/>
                </a:tc>
              </a:tr>
            </a:tbl>
          </a:graphicData>
        </a:graphic>
      </p:graphicFrame>
      <p:sp>
        <p:nvSpPr>
          <p:cNvPr id="8" name="Title 5"/>
          <p:cNvSpPr txBox="1">
            <a:spLocks/>
          </p:cNvSpPr>
          <p:nvPr/>
        </p:nvSpPr>
        <p:spPr bwMode="auto">
          <a:xfrm>
            <a:off x="1168078" y="1175313"/>
            <a:ext cx="7391400" cy="533400"/>
          </a:xfrm>
          <a:prstGeom prst="rect">
            <a:avLst/>
          </a:prstGeom>
          <a:noFill/>
          <a:ln w="9525">
            <a:noFill/>
            <a:miter lim="800000"/>
            <a:headEnd/>
            <a:tailEnd/>
          </a:ln>
        </p:spPr>
        <p:txBody>
          <a:bodyPr anchor="ctr"/>
          <a:lstStyle/>
          <a:p>
            <a:pPr algn="ctr">
              <a:defRPr/>
            </a:pPr>
            <a:r>
              <a:rPr lang="en-US" sz="2800" b="1" kern="0" dirty="0">
                <a:solidFill>
                  <a:schemeClr val="accent2"/>
                </a:solidFill>
                <a:ea typeface="+mj-ea"/>
                <a:cs typeface="Arial" pitchFamily="34" charset="0"/>
              </a:rPr>
              <a:t>2015-2017 </a:t>
            </a:r>
            <a:r>
              <a:rPr lang="en-US" sz="2800" b="1" kern="0" dirty="0" smtClean="0">
                <a:solidFill>
                  <a:schemeClr val="accent2"/>
                </a:solidFill>
                <a:ea typeface="+mj-ea"/>
                <a:cs typeface="Arial" pitchFamily="34" charset="0"/>
              </a:rPr>
              <a:t>HVAC-Related EPIC Initiatives</a:t>
            </a:r>
          </a:p>
          <a:p>
            <a:pPr algn="ctr">
              <a:defRPr/>
            </a:pPr>
            <a:r>
              <a:rPr lang="en-US" b="1" kern="0" dirty="0" smtClean="0">
                <a:solidFill>
                  <a:schemeClr val="accent2"/>
                </a:solidFill>
                <a:ea typeface="+mj-ea"/>
                <a:cs typeface="Arial" pitchFamily="34" charset="0"/>
              </a:rPr>
              <a:t>Technology Demonstration and Development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Draft. Confidential deliberative process.</a:t>
            </a:r>
            <a:endParaRPr lang="en-US"/>
          </a:p>
        </p:txBody>
      </p:sp>
      <p:sp>
        <p:nvSpPr>
          <p:cNvPr id="5" name="Slide Number Placeholder 4"/>
          <p:cNvSpPr>
            <a:spLocks noGrp="1"/>
          </p:cNvSpPr>
          <p:nvPr>
            <p:ph type="sldNum" sz="quarter" idx="12"/>
          </p:nvPr>
        </p:nvSpPr>
        <p:spPr/>
        <p:txBody>
          <a:bodyPr/>
          <a:lstStyle/>
          <a:p>
            <a:pPr>
              <a:defRPr/>
            </a:pPr>
            <a:fld id="{4FC03C62-A20C-4C2C-BE51-38F31BFEA9E7}" type="slidenum">
              <a:rPr lang="en-US" smtClean="0"/>
              <a:pPr>
                <a:defRPr/>
              </a:pPr>
              <a:t>14</a:t>
            </a:fld>
            <a:endParaRPr lang="en-US" dirty="0"/>
          </a:p>
        </p:txBody>
      </p:sp>
      <p:pic>
        <p:nvPicPr>
          <p:cNvPr id="49154" name="Picture 2"/>
          <p:cNvPicPr>
            <a:picLocks noGrp="1" noChangeAspect="1" noChangeArrowheads="1"/>
          </p:cNvPicPr>
          <p:nvPr>
            <p:ph idx="1"/>
          </p:nvPr>
        </p:nvPicPr>
        <p:blipFill>
          <a:blip r:embed="rId2" cstate="print"/>
          <a:srcRect/>
          <a:stretch>
            <a:fillRect/>
          </a:stretch>
        </p:blipFill>
        <p:spPr bwMode="auto">
          <a:xfrm>
            <a:off x="457200" y="1143000"/>
            <a:ext cx="8232135" cy="5521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FC03C62-A20C-4C2C-BE51-38F31BFEA9E7}" type="slidenum">
              <a:rPr lang="en-US" smtClean="0"/>
              <a:pPr>
                <a:defRPr/>
              </a:pPr>
              <a:t>15</a:t>
            </a:fld>
            <a:endParaRPr lang="en-US" dirty="0"/>
          </a:p>
        </p:txBody>
      </p:sp>
      <p:pic>
        <p:nvPicPr>
          <p:cNvPr id="50178" name="Picture 2"/>
          <p:cNvPicPr>
            <a:picLocks noGrp="1" noChangeAspect="1" noChangeArrowheads="1"/>
          </p:cNvPicPr>
          <p:nvPr>
            <p:ph idx="1"/>
          </p:nvPr>
        </p:nvPicPr>
        <p:blipFill>
          <a:blip r:embed="rId2" cstate="print"/>
          <a:srcRect/>
          <a:stretch>
            <a:fillRect/>
          </a:stretch>
        </p:blipFill>
        <p:spPr bwMode="auto">
          <a:xfrm>
            <a:off x="1524000" y="762000"/>
            <a:ext cx="6400800" cy="55998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09600" y="2667000"/>
            <a:ext cx="7924800" cy="2057400"/>
          </a:xfrm>
        </p:spPr>
        <p:txBody>
          <a:bodyPr/>
          <a:lstStyle/>
          <a:p>
            <a:pPr eaLnBrk="1" hangingPunct="1">
              <a:buFontTx/>
              <a:buNone/>
            </a:pPr>
            <a:r>
              <a:rPr lang="en-US" sz="2400" dirty="0" smtClean="0">
                <a:solidFill>
                  <a:schemeClr val="accent2"/>
                </a:solidFill>
                <a:latin typeface="Arial" pitchFamily="34" charset="0"/>
                <a:cs typeface="Arial" pitchFamily="34" charset="0"/>
              </a:rPr>
              <a:t>http://www.energy.ca.gov/research/epic</a:t>
            </a:r>
          </a:p>
          <a:p>
            <a:pPr eaLnBrk="1" hangingPunct="1">
              <a:buFontTx/>
              <a:buNone/>
            </a:pPr>
            <a:endParaRPr lang="en-US" sz="2400" dirty="0">
              <a:solidFill>
                <a:schemeClr val="accent2"/>
              </a:solidFill>
              <a:latin typeface="Arial" pitchFamily="34" charset="0"/>
              <a:cs typeface="Arial" pitchFamily="34" charset="0"/>
            </a:endParaRPr>
          </a:p>
          <a:p>
            <a:pPr eaLnBrk="1" hangingPunct="1">
              <a:buFontTx/>
              <a:buNone/>
            </a:pPr>
            <a:r>
              <a:rPr lang="en-US" sz="2400" dirty="0" smtClean="0">
                <a:solidFill>
                  <a:schemeClr val="accent2"/>
                </a:solidFill>
                <a:latin typeface="Arial" pitchFamily="34" charset="0"/>
                <a:cs typeface="Arial" pitchFamily="34" charset="0"/>
              </a:rPr>
              <a:t>http://www.energy.ca.gov/efficiency/proposition39</a:t>
            </a:r>
          </a:p>
          <a:p>
            <a:pPr algn="ctr" eaLnBrk="1" hangingPunct="1">
              <a:buFontTx/>
              <a:buNone/>
            </a:pPr>
            <a:endParaRPr lang="en-US" sz="3200" dirty="0" smtClean="0">
              <a:solidFill>
                <a:schemeClr val="accent2"/>
              </a:solidFill>
              <a:latin typeface="Arial" pitchFamily="34" charset="0"/>
              <a:cs typeface="Arial" pitchFamily="34" charset="0"/>
            </a:endParaRPr>
          </a:p>
        </p:txBody>
      </p:sp>
      <p:sp>
        <p:nvSpPr>
          <p:cNvPr id="18435" name="Slide Number Placeholder 3"/>
          <p:cNvSpPr>
            <a:spLocks noGrp="1"/>
          </p:cNvSpPr>
          <p:nvPr>
            <p:ph type="sldNum" sz="quarter" idx="12"/>
          </p:nvPr>
        </p:nvSpPr>
        <p:spPr>
          <a:noFill/>
        </p:spPr>
        <p:txBody>
          <a:bodyPr/>
          <a:lstStyle/>
          <a:p>
            <a:fld id="{9EDD9B29-2116-4B40-8FD5-F9CE11ED9F55}" type="slidenum">
              <a:rPr lang="en-US" smtClean="0">
                <a:ea typeface="ＭＳ Ｐゴシック"/>
              </a:rPr>
              <a:pPr/>
              <a:t>16</a:t>
            </a:fld>
            <a:endParaRPr lang="en-US" smtClean="0">
              <a:ea typeface="ＭＳ Ｐゴシック"/>
            </a:endParaRPr>
          </a:p>
        </p:txBody>
      </p:sp>
      <p:sp>
        <p:nvSpPr>
          <p:cNvPr id="2" name="TextBox 1"/>
          <p:cNvSpPr txBox="1"/>
          <p:nvPr/>
        </p:nvSpPr>
        <p:spPr>
          <a:xfrm>
            <a:off x="566195" y="1295400"/>
            <a:ext cx="7620000" cy="584775"/>
          </a:xfrm>
          <a:prstGeom prst="rect">
            <a:avLst/>
          </a:prstGeom>
          <a:noFill/>
        </p:spPr>
        <p:txBody>
          <a:bodyPr wrap="square" rtlCol="0">
            <a:spAutoFit/>
          </a:bodyPr>
          <a:lstStyle/>
          <a:p>
            <a:pPr algn="ctr"/>
            <a:r>
              <a:rPr lang="en-US" sz="3200" b="1" dirty="0" smtClean="0">
                <a:solidFill>
                  <a:schemeClr val="accent2"/>
                </a:solidFill>
              </a:rPr>
              <a:t>Resources</a:t>
            </a:r>
            <a:endParaRPr lang="en-US" sz="3200"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28E4F93D-1241-4F42-80EA-70A7057C5F55}" type="slidenum">
              <a:rPr lang="en-US" smtClean="0">
                <a:ea typeface="ＭＳ Ｐゴシック"/>
                <a:cs typeface="ＭＳ Ｐゴシック"/>
              </a:rPr>
              <a:pPr/>
              <a:t>17</a:t>
            </a:fld>
            <a:endParaRPr lang="en-US" smtClean="0">
              <a:ea typeface="ＭＳ Ｐゴシック"/>
              <a:cs typeface="ＭＳ Ｐゴシック"/>
            </a:endParaRPr>
          </a:p>
        </p:txBody>
      </p:sp>
      <p:sp>
        <p:nvSpPr>
          <p:cNvPr id="17411" name="TextBox 3"/>
          <p:cNvSpPr>
            <a:spLocks noGrp="1" noChangeArrowheads="1"/>
          </p:cNvSpPr>
          <p:nvPr>
            <p:ph idx="1"/>
          </p:nvPr>
        </p:nvSpPr>
        <p:spPr>
          <a:xfrm>
            <a:off x="228600" y="2057400"/>
            <a:ext cx="8610600" cy="3846513"/>
          </a:xfrm>
        </p:spPr>
        <p:txBody>
          <a:bodyPr>
            <a:spAutoFit/>
          </a:bodyPr>
          <a:lstStyle/>
          <a:p>
            <a:pPr marL="225425" indent="-225425" eaLnBrk="1" hangingPunct="1">
              <a:spcBef>
                <a:spcPct val="0"/>
              </a:spcBef>
              <a:buClr>
                <a:srgbClr val="FF0000"/>
              </a:buClr>
            </a:pPr>
            <a:r>
              <a:rPr lang="en-US" smtClean="0">
                <a:solidFill>
                  <a:srgbClr val="000000"/>
                </a:solidFill>
                <a:latin typeface="Arial" pitchFamily="34" charset="0"/>
                <a:ea typeface="ＭＳ Ｐゴシック"/>
                <a:cs typeface="Arial" pitchFamily="34" charset="0"/>
              </a:rPr>
              <a:t>Matt Fung</a:t>
            </a:r>
            <a:r>
              <a:rPr lang="en-US" sz="3200" smtClean="0">
                <a:solidFill>
                  <a:srgbClr val="000000"/>
                </a:solidFill>
                <a:latin typeface="Arial" pitchFamily="34" charset="0"/>
                <a:ea typeface="ＭＳ Ｐゴシック"/>
                <a:cs typeface="Arial" pitchFamily="34" charset="0"/>
              </a:rPr>
              <a:t>, </a:t>
            </a:r>
            <a:r>
              <a:rPr lang="en-US" sz="2000" smtClean="0">
                <a:solidFill>
                  <a:srgbClr val="000000"/>
                </a:solidFill>
                <a:latin typeface="Arial" pitchFamily="34" charset="0"/>
                <a:ea typeface="ＭＳ Ｐゴシック"/>
                <a:cs typeface="Arial" pitchFamily="34" charset="0"/>
              </a:rPr>
              <a:t>WCEC Contract Manager</a:t>
            </a:r>
            <a:endParaRPr lang="en-US" sz="3200" smtClean="0">
              <a:solidFill>
                <a:srgbClr val="000000"/>
              </a:solidFill>
              <a:latin typeface="Arial" pitchFamily="34" charset="0"/>
              <a:ea typeface="ＭＳ Ｐゴシック"/>
              <a:cs typeface="Arial" pitchFamily="34" charset="0"/>
            </a:endParaRPr>
          </a:p>
          <a:p>
            <a:pPr marL="625475" lvl="1" indent="-225425" eaLnBrk="1" hangingPunct="1">
              <a:spcBef>
                <a:spcPct val="0"/>
              </a:spcBef>
              <a:buClr>
                <a:srgbClr val="FF0000"/>
              </a:buClr>
            </a:pPr>
            <a:r>
              <a:rPr lang="en-US" smtClean="0">
                <a:solidFill>
                  <a:srgbClr val="000000"/>
                </a:solidFill>
                <a:latin typeface="Arial" pitchFamily="34" charset="0"/>
                <a:ea typeface="ＭＳ Ｐゴシック"/>
                <a:cs typeface="Arial" pitchFamily="34" charset="0"/>
              </a:rPr>
              <a:t>matthew.fung@energy.ca.gov</a:t>
            </a:r>
          </a:p>
          <a:p>
            <a:pPr marL="625475" lvl="1" indent="-225425" eaLnBrk="1" hangingPunct="1">
              <a:spcBef>
                <a:spcPct val="0"/>
              </a:spcBef>
              <a:buClr>
                <a:srgbClr val="FF0000"/>
              </a:buClr>
              <a:buFontTx/>
              <a:buNone/>
            </a:pPr>
            <a:endParaRPr lang="en-US" smtClean="0">
              <a:solidFill>
                <a:srgbClr val="000000"/>
              </a:solidFill>
              <a:latin typeface="Arial" pitchFamily="34" charset="0"/>
              <a:ea typeface="ＭＳ Ｐゴシック"/>
              <a:cs typeface="Arial" pitchFamily="34" charset="0"/>
            </a:endParaRPr>
          </a:p>
          <a:p>
            <a:pPr marL="225425" indent="-225425" eaLnBrk="1" hangingPunct="1">
              <a:spcBef>
                <a:spcPct val="0"/>
              </a:spcBef>
              <a:buClr>
                <a:srgbClr val="FF0000"/>
              </a:buClr>
            </a:pPr>
            <a:r>
              <a:rPr lang="en-US" smtClean="0">
                <a:solidFill>
                  <a:srgbClr val="000000"/>
                </a:solidFill>
                <a:latin typeface="Arial" pitchFamily="34" charset="0"/>
                <a:ea typeface="ＭＳ Ｐゴシック"/>
                <a:cs typeface="Arial" pitchFamily="34" charset="0"/>
              </a:rPr>
              <a:t>David Hungerford</a:t>
            </a:r>
            <a:r>
              <a:rPr lang="en-US" sz="3200" smtClean="0">
                <a:solidFill>
                  <a:srgbClr val="000000"/>
                </a:solidFill>
                <a:latin typeface="Arial" pitchFamily="34" charset="0"/>
                <a:ea typeface="ＭＳ Ｐゴシック"/>
                <a:cs typeface="Arial" pitchFamily="34" charset="0"/>
              </a:rPr>
              <a:t>, </a:t>
            </a:r>
            <a:r>
              <a:rPr lang="en-US" sz="2000" smtClean="0">
                <a:solidFill>
                  <a:srgbClr val="000000"/>
                </a:solidFill>
                <a:latin typeface="Arial" pitchFamily="34" charset="0"/>
                <a:ea typeface="ＭＳ Ｐゴシック"/>
                <a:cs typeface="Arial" pitchFamily="34" charset="0"/>
              </a:rPr>
              <a:t>Lead-demand response, behavioral research </a:t>
            </a:r>
            <a:endParaRPr lang="en-US" sz="3200" smtClean="0">
              <a:solidFill>
                <a:srgbClr val="000000"/>
              </a:solidFill>
              <a:latin typeface="Arial" pitchFamily="34" charset="0"/>
              <a:ea typeface="ＭＳ Ｐゴシック"/>
              <a:cs typeface="Arial" pitchFamily="34" charset="0"/>
            </a:endParaRPr>
          </a:p>
          <a:p>
            <a:pPr marL="625475" lvl="1" indent="-225425" eaLnBrk="1" hangingPunct="1">
              <a:spcBef>
                <a:spcPct val="0"/>
              </a:spcBef>
              <a:buClr>
                <a:srgbClr val="FF0000"/>
              </a:buClr>
            </a:pPr>
            <a:r>
              <a:rPr lang="en-US" smtClean="0">
                <a:solidFill>
                  <a:srgbClr val="000000"/>
                </a:solidFill>
                <a:latin typeface="Arial" pitchFamily="34" charset="0"/>
                <a:ea typeface="ＭＳ Ｐゴシック"/>
                <a:cs typeface="Arial" pitchFamily="34" charset="0"/>
              </a:rPr>
              <a:t>david.hungerford@energy.ca.gov</a:t>
            </a:r>
          </a:p>
          <a:p>
            <a:pPr marL="625475" lvl="1" indent="-225425" eaLnBrk="1" hangingPunct="1">
              <a:spcBef>
                <a:spcPct val="0"/>
              </a:spcBef>
              <a:buClr>
                <a:srgbClr val="FF0000"/>
              </a:buClr>
              <a:buFontTx/>
              <a:buNone/>
            </a:pPr>
            <a:endParaRPr lang="en-US" smtClean="0">
              <a:solidFill>
                <a:srgbClr val="000000"/>
              </a:solidFill>
              <a:latin typeface="Arial" pitchFamily="34" charset="0"/>
              <a:ea typeface="ＭＳ Ｐゴシック"/>
              <a:cs typeface="Arial" pitchFamily="34" charset="0"/>
            </a:endParaRPr>
          </a:p>
          <a:p>
            <a:pPr marL="225425" indent="-225425" eaLnBrk="1" hangingPunct="1">
              <a:spcBef>
                <a:spcPct val="0"/>
              </a:spcBef>
              <a:buClr>
                <a:srgbClr val="FF0000"/>
              </a:buClr>
            </a:pPr>
            <a:r>
              <a:rPr lang="en-US" sz="3200" smtClean="0">
                <a:solidFill>
                  <a:srgbClr val="000000"/>
                </a:solidFill>
                <a:latin typeface="Arial" pitchFamily="34" charset="0"/>
                <a:ea typeface="ＭＳ Ｐゴシック"/>
                <a:cs typeface="Arial" pitchFamily="34" charset="0"/>
              </a:rPr>
              <a:t>Virginia Lew</a:t>
            </a:r>
          </a:p>
          <a:p>
            <a:pPr marL="625475" lvl="1" indent="-225425" eaLnBrk="1" hangingPunct="1">
              <a:spcBef>
                <a:spcPct val="0"/>
              </a:spcBef>
              <a:buClr>
                <a:srgbClr val="FF0000"/>
              </a:buClr>
            </a:pPr>
            <a:r>
              <a:rPr lang="en-US" smtClean="0">
                <a:solidFill>
                  <a:srgbClr val="000000"/>
                </a:solidFill>
                <a:latin typeface="Arial" pitchFamily="34" charset="0"/>
                <a:ea typeface="ＭＳ Ｐゴシック"/>
                <a:cs typeface="Arial" pitchFamily="34" charset="0"/>
              </a:rPr>
              <a:t>virginia.lew@energy.ca.gov</a:t>
            </a:r>
          </a:p>
          <a:p>
            <a:pPr marL="225425" indent="-225425" eaLnBrk="1" hangingPunct="1">
              <a:spcBef>
                <a:spcPct val="0"/>
              </a:spcBef>
              <a:buClr>
                <a:srgbClr val="FF0000"/>
              </a:buClr>
              <a:buFontTx/>
              <a:buNone/>
            </a:pPr>
            <a:endParaRPr lang="en-US" smtClean="0">
              <a:solidFill>
                <a:srgbClr val="000000"/>
              </a:solidFill>
              <a:ea typeface="ＭＳ Ｐゴシック"/>
              <a:cs typeface="ＭＳ Ｐゴシック"/>
            </a:endParaRPr>
          </a:p>
        </p:txBody>
      </p:sp>
      <p:sp>
        <p:nvSpPr>
          <p:cNvPr id="17412" name="Title 5"/>
          <p:cNvSpPr>
            <a:spLocks noGrp="1"/>
          </p:cNvSpPr>
          <p:nvPr>
            <p:ph type="title"/>
          </p:nvPr>
        </p:nvSpPr>
        <p:spPr>
          <a:xfrm>
            <a:off x="3429000" y="914400"/>
            <a:ext cx="4343400" cy="990600"/>
          </a:xfrm>
        </p:spPr>
        <p:txBody>
          <a:bodyPr/>
          <a:lstStyle/>
          <a:p>
            <a:r>
              <a:rPr lang="en-US" smtClean="0">
                <a:latin typeface="Arial" pitchFamily="34" charset="0"/>
                <a:cs typeface="Arial" pitchFamily="34" charset="0"/>
              </a:rPr>
              <a:t>Contacts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838200"/>
            <a:ext cx="8610600" cy="762000"/>
          </a:xfrm>
        </p:spPr>
        <p:txBody>
          <a:bodyPr/>
          <a:lstStyle/>
          <a:p>
            <a:pPr algn="ctr" eaLnBrk="1" hangingPunct="1"/>
            <a:r>
              <a:rPr lang="en-US" b="1" smtClean="0">
                <a:latin typeface="Arial" pitchFamily="34" charset="0"/>
                <a:cs typeface="Arial" pitchFamily="34" charset="0"/>
              </a:rPr>
              <a:t>Overview</a:t>
            </a:r>
          </a:p>
        </p:txBody>
      </p:sp>
      <p:sp>
        <p:nvSpPr>
          <p:cNvPr id="4099" name="Content Placeholder 2"/>
          <p:cNvSpPr>
            <a:spLocks noGrp="1"/>
          </p:cNvSpPr>
          <p:nvPr>
            <p:ph idx="1"/>
          </p:nvPr>
        </p:nvSpPr>
        <p:spPr>
          <a:xfrm>
            <a:off x="1066800" y="1752600"/>
            <a:ext cx="7315200" cy="3276600"/>
          </a:xfrm>
        </p:spPr>
        <p:txBody>
          <a:bodyPr/>
          <a:lstStyle/>
          <a:p>
            <a:pPr marL="342900" lvl="1" indent="-342900" eaLnBrk="1" hangingPunct="1">
              <a:buClr>
                <a:srgbClr val="FF0000"/>
              </a:buClr>
              <a:buFontTx/>
              <a:buChar char="•"/>
            </a:pPr>
            <a:r>
              <a:rPr lang="en-US" sz="2800" dirty="0">
                <a:latin typeface="Arial" pitchFamily="34" charset="0"/>
                <a:cs typeface="Arial" pitchFamily="34" charset="0"/>
              </a:rPr>
              <a:t>Energy Efficiency Research Program</a:t>
            </a:r>
          </a:p>
          <a:p>
            <a:pPr marL="342900" lvl="1" indent="-342900" eaLnBrk="1" hangingPunct="1">
              <a:buClr>
                <a:srgbClr val="FF0000"/>
              </a:buClr>
              <a:buFontTx/>
              <a:buChar char="•"/>
            </a:pPr>
            <a:r>
              <a:rPr lang="en-US" sz="2800" dirty="0" smtClean="0">
                <a:latin typeface="Arial" pitchFamily="34" charset="0"/>
                <a:cs typeface="Arial" pitchFamily="34" charset="0"/>
              </a:rPr>
              <a:t>EPIC 2012-2014</a:t>
            </a:r>
            <a:endParaRPr lang="en-US" sz="3200" dirty="0">
              <a:latin typeface="Arial" pitchFamily="34" charset="0"/>
              <a:cs typeface="Arial" pitchFamily="34" charset="0"/>
            </a:endParaRPr>
          </a:p>
          <a:p>
            <a:pPr marL="342900" lvl="1" indent="-342900" eaLnBrk="1" hangingPunct="1">
              <a:buClr>
                <a:srgbClr val="FF0000"/>
              </a:buClr>
              <a:buFontTx/>
              <a:buChar char="•"/>
            </a:pPr>
            <a:r>
              <a:rPr lang="en-US" sz="2800" dirty="0" smtClean="0">
                <a:latin typeface="Arial" pitchFamily="34" charset="0"/>
                <a:cs typeface="Arial" pitchFamily="34" charset="0"/>
              </a:rPr>
              <a:t>EPIC 2015-2017</a:t>
            </a:r>
          </a:p>
          <a:p>
            <a:pPr marL="342900" lvl="1" indent="-342900" eaLnBrk="1" hangingPunct="1">
              <a:buClr>
                <a:srgbClr val="FF0000"/>
              </a:buClr>
              <a:buFontTx/>
              <a:buChar char="•"/>
            </a:pPr>
            <a:r>
              <a:rPr lang="en-US" sz="2800" dirty="0" smtClean="0">
                <a:latin typeface="Arial" pitchFamily="34" charset="0"/>
                <a:cs typeface="Arial" pitchFamily="34" charset="0"/>
              </a:rPr>
              <a:t>Proposition 39</a:t>
            </a:r>
          </a:p>
          <a:p>
            <a:pPr eaLnBrk="1" hangingPunct="1">
              <a:buFontTx/>
              <a:buNone/>
            </a:pPr>
            <a:endParaRPr lang="en-US" sz="3200" dirty="0" smtClean="0">
              <a:latin typeface="Arial" pitchFamily="34" charset="0"/>
              <a:cs typeface="Arial" pitchFamily="34" charset="0"/>
            </a:endParaRPr>
          </a:p>
          <a:p>
            <a:pPr eaLnBrk="1" hangingPunct="1">
              <a:buFontTx/>
              <a:buNone/>
            </a:pP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smtClean="0">
              <a:latin typeface="Arial" pitchFamily="34" charset="0"/>
              <a:cs typeface="Arial" pitchFamily="34" charset="0"/>
            </a:endParaRPr>
          </a:p>
          <a:p>
            <a:pPr eaLnBrk="1" hangingPunct="1"/>
            <a:endParaRPr lang="en-US" sz="3200" dirty="0" smtClean="0">
              <a:latin typeface="Arial" pitchFamily="34" charset="0"/>
              <a:cs typeface="Arial" pitchFamily="34" charset="0"/>
            </a:endParaRPr>
          </a:p>
          <a:p>
            <a:pPr eaLnBrk="1" hangingPunct="1"/>
            <a:endParaRPr lang="en-US" sz="3200" dirty="0" smtClean="0">
              <a:latin typeface="Arial" pitchFamily="34" charset="0"/>
              <a:cs typeface="Arial" pitchFamily="34" charset="0"/>
            </a:endParaRPr>
          </a:p>
        </p:txBody>
      </p:sp>
      <p:sp>
        <p:nvSpPr>
          <p:cNvPr id="4100" name="Slide Number Placeholder 3"/>
          <p:cNvSpPr>
            <a:spLocks noGrp="1"/>
          </p:cNvSpPr>
          <p:nvPr>
            <p:ph type="sldNum" sz="quarter" idx="12"/>
          </p:nvPr>
        </p:nvSpPr>
        <p:spPr>
          <a:noFill/>
        </p:spPr>
        <p:txBody>
          <a:bodyPr/>
          <a:lstStyle/>
          <a:p>
            <a:fld id="{369A42E5-F832-45A7-BDC7-A792BE422A93}" type="slidenum">
              <a:rPr lang="en-US" smtClean="0">
                <a:ea typeface="ＭＳ Ｐゴシック"/>
              </a:rPr>
              <a:pPr/>
              <a:t>2</a:t>
            </a:fld>
            <a:endParaRPr lang="en-US" smtClean="0">
              <a:ea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990600"/>
            <a:ext cx="8610600" cy="762000"/>
          </a:xfrm>
        </p:spPr>
        <p:txBody>
          <a:bodyPr/>
          <a:lstStyle/>
          <a:p>
            <a:pPr algn="ctr" eaLnBrk="1" hangingPunct="1"/>
            <a:r>
              <a:rPr lang="en-US" sz="3200" b="1" smtClean="0">
                <a:latin typeface="Arial" pitchFamily="34" charset="0"/>
                <a:cs typeface="Arial" pitchFamily="34" charset="0"/>
              </a:rPr>
              <a:t>Energy Efficiency Research</a:t>
            </a:r>
            <a:br>
              <a:rPr lang="en-US" sz="3200" b="1" smtClean="0">
                <a:latin typeface="Arial" pitchFamily="34" charset="0"/>
                <a:cs typeface="Arial" pitchFamily="34" charset="0"/>
              </a:rPr>
            </a:br>
            <a:r>
              <a:rPr lang="en-US" sz="3200" b="1" smtClean="0">
                <a:latin typeface="Arial" pitchFamily="34" charset="0"/>
                <a:cs typeface="Arial" pitchFamily="34" charset="0"/>
              </a:rPr>
              <a:t>Program Overview</a:t>
            </a:r>
          </a:p>
        </p:txBody>
      </p:sp>
      <p:sp>
        <p:nvSpPr>
          <p:cNvPr id="5123" name="Content Placeholder 2"/>
          <p:cNvSpPr>
            <a:spLocks noGrp="1"/>
          </p:cNvSpPr>
          <p:nvPr>
            <p:ph idx="1"/>
          </p:nvPr>
        </p:nvSpPr>
        <p:spPr>
          <a:xfrm>
            <a:off x="381000" y="1981200"/>
            <a:ext cx="8229600" cy="4572000"/>
          </a:xfrm>
        </p:spPr>
        <p:txBody>
          <a:bodyPr/>
          <a:lstStyle/>
          <a:p>
            <a:pPr marL="342900" lvl="1" indent="-342900" eaLnBrk="1" hangingPunct="1">
              <a:spcBef>
                <a:spcPct val="0"/>
              </a:spcBef>
              <a:buClr>
                <a:srgbClr val="FF0000"/>
              </a:buClr>
              <a:buFontTx/>
              <a:buChar char="•"/>
            </a:pPr>
            <a:r>
              <a:rPr lang="en-US" sz="2800" smtClean="0">
                <a:latin typeface="Arial" pitchFamily="34" charset="0"/>
                <a:cs typeface="Arial" pitchFamily="34" charset="0"/>
              </a:rPr>
              <a:t>Help Californians maximize energy efficiency while reducing energy cost and demand</a:t>
            </a:r>
          </a:p>
          <a:p>
            <a:pPr marL="342900" lvl="1" indent="-342900" eaLnBrk="1" hangingPunct="1">
              <a:spcBef>
                <a:spcPct val="0"/>
              </a:spcBef>
              <a:buClr>
                <a:srgbClr val="FF0000"/>
              </a:buClr>
              <a:buFontTx/>
              <a:buNone/>
            </a:pPr>
            <a:endParaRPr lang="en-US" sz="2800" smtClean="0">
              <a:latin typeface="Arial" pitchFamily="34" charset="0"/>
              <a:cs typeface="Arial" pitchFamily="34" charset="0"/>
            </a:endParaRPr>
          </a:p>
          <a:p>
            <a:pPr marL="342900" lvl="1" indent="-342900" eaLnBrk="1" hangingPunct="1">
              <a:spcBef>
                <a:spcPct val="0"/>
              </a:spcBef>
              <a:buClr>
                <a:srgbClr val="FF0000"/>
              </a:buClr>
              <a:buFontTx/>
              <a:buChar char="•"/>
            </a:pPr>
            <a:r>
              <a:rPr lang="en-US" sz="2800" smtClean="0">
                <a:latin typeface="Arial" pitchFamily="34" charset="0"/>
                <a:cs typeface="Arial" pitchFamily="34" charset="0"/>
              </a:rPr>
              <a:t>Coordinate with public entities, utilities and others</a:t>
            </a:r>
          </a:p>
          <a:p>
            <a:pPr marL="342900" lvl="1" indent="-342900" eaLnBrk="1" hangingPunct="1">
              <a:spcBef>
                <a:spcPct val="0"/>
              </a:spcBef>
              <a:buClr>
                <a:srgbClr val="FF0000"/>
              </a:buClr>
              <a:buFontTx/>
              <a:buNone/>
            </a:pPr>
            <a:endParaRPr lang="en-US" sz="2800" smtClean="0">
              <a:latin typeface="Arial" pitchFamily="34" charset="0"/>
              <a:cs typeface="Arial" pitchFamily="34" charset="0"/>
            </a:endParaRPr>
          </a:p>
          <a:p>
            <a:pPr marL="342900" lvl="1" indent="-342900" eaLnBrk="1" hangingPunct="1">
              <a:spcBef>
                <a:spcPct val="0"/>
              </a:spcBef>
              <a:buClr>
                <a:srgbClr val="FF0000"/>
              </a:buClr>
              <a:buFontTx/>
              <a:buChar char="•"/>
            </a:pPr>
            <a:r>
              <a:rPr lang="en-US" sz="2800" smtClean="0">
                <a:latin typeface="Arial" pitchFamily="34" charset="0"/>
                <a:cs typeface="Arial" pitchFamily="34" charset="0"/>
              </a:rPr>
              <a:t>Since 1997, approximately $284 million invested for energy efficiency:</a:t>
            </a:r>
          </a:p>
          <a:p>
            <a:pPr marL="742950" lvl="2" indent="-342900" eaLnBrk="1" hangingPunct="1">
              <a:spcBef>
                <a:spcPct val="0"/>
              </a:spcBef>
              <a:buClr>
                <a:srgbClr val="FF0000"/>
              </a:buClr>
            </a:pPr>
            <a:r>
              <a:rPr lang="en-US" sz="2400" smtClean="0">
                <a:latin typeface="Arial" pitchFamily="34" charset="0"/>
                <a:cs typeface="Arial" pitchFamily="34" charset="0"/>
              </a:rPr>
              <a:t>76% for buildings </a:t>
            </a:r>
          </a:p>
          <a:p>
            <a:pPr marL="742950" lvl="2" indent="-342900" eaLnBrk="1" hangingPunct="1">
              <a:spcBef>
                <a:spcPct val="0"/>
              </a:spcBef>
              <a:buClr>
                <a:srgbClr val="FF0000"/>
              </a:buClr>
            </a:pPr>
            <a:r>
              <a:rPr lang="en-US" sz="2400" smtClean="0">
                <a:latin typeface="Arial" pitchFamily="34" charset="0"/>
                <a:cs typeface="Arial" pitchFamily="34" charset="0"/>
              </a:rPr>
              <a:t>24% for industrial, agricultural and water efficiency </a:t>
            </a:r>
          </a:p>
          <a:p>
            <a:pPr eaLnBrk="1" hangingPunct="1">
              <a:buFontTx/>
              <a:buNone/>
            </a:pPr>
            <a:endParaRPr lang="en-US" sz="3200" smtClean="0">
              <a:latin typeface="Arial" pitchFamily="34" charset="0"/>
              <a:cs typeface="Arial" pitchFamily="34" charset="0"/>
            </a:endParaRPr>
          </a:p>
          <a:p>
            <a:pPr eaLnBrk="1" hangingPunct="1">
              <a:buFontTx/>
              <a:buNone/>
            </a:pPr>
            <a:r>
              <a:rPr lang="en-US" sz="3200" smtClean="0">
                <a:latin typeface="Arial" pitchFamily="34" charset="0"/>
                <a:cs typeface="Arial" pitchFamily="34" charset="0"/>
              </a:rPr>
              <a:t/>
            </a:r>
            <a:br>
              <a:rPr lang="en-US" sz="3200" smtClean="0">
                <a:latin typeface="Arial" pitchFamily="34" charset="0"/>
                <a:cs typeface="Arial" pitchFamily="34" charset="0"/>
              </a:rPr>
            </a:br>
            <a:endParaRPr lang="en-US" sz="3200" smtClean="0">
              <a:latin typeface="Arial" pitchFamily="34" charset="0"/>
              <a:cs typeface="Arial" pitchFamily="34" charset="0"/>
            </a:endParaRPr>
          </a:p>
          <a:p>
            <a:pPr eaLnBrk="1" hangingPunct="1"/>
            <a:endParaRPr lang="en-US" sz="3200" smtClean="0">
              <a:latin typeface="Arial" pitchFamily="34" charset="0"/>
              <a:cs typeface="Arial" pitchFamily="34" charset="0"/>
            </a:endParaRPr>
          </a:p>
          <a:p>
            <a:pPr eaLnBrk="1" hangingPunct="1"/>
            <a:endParaRPr lang="en-US" sz="3200" smtClean="0">
              <a:latin typeface="Arial" pitchFamily="34" charset="0"/>
              <a:cs typeface="Arial" pitchFamily="34" charset="0"/>
            </a:endParaRPr>
          </a:p>
        </p:txBody>
      </p:sp>
      <p:sp>
        <p:nvSpPr>
          <p:cNvPr id="5124" name="Slide Number Placeholder 3"/>
          <p:cNvSpPr>
            <a:spLocks noGrp="1"/>
          </p:cNvSpPr>
          <p:nvPr>
            <p:ph type="sldNum" sz="quarter" idx="12"/>
          </p:nvPr>
        </p:nvSpPr>
        <p:spPr>
          <a:noFill/>
        </p:spPr>
        <p:txBody>
          <a:bodyPr/>
          <a:lstStyle/>
          <a:p>
            <a:fld id="{C886AD22-8796-4E9A-B100-BAD4F5B1B286}" type="slidenum">
              <a:rPr lang="en-US" smtClean="0">
                <a:ea typeface="ＭＳ Ｐゴシック"/>
              </a:rPr>
              <a:pPr/>
              <a:t>3</a:t>
            </a:fld>
            <a:endParaRPr lang="en-US" smtClean="0">
              <a:ea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FF5ED553-8D11-4D3B-A641-7CEB0A93D409}" type="slidenum">
              <a:rPr lang="en-US" smtClean="0">
                <a:latin typeface="Calibri" pitchFamily="34" charset="0"/>
                <a:ea typeface="ＭＳ Ｐゴシック"/>
              </a:rPr>
              <a:pPr/>
              <a:t>4</a:t>
            </a:fld>
            <a:endParaRPr lang="en-US" smtClean="0">
              <a:latin typeface="Calibri" pitchFamily="34" charset="0"/>
              <a:ea typeface="ＭＳ Ｐゴシック"/>
            </a:endParaRPr>
          </a:p>
        </p:txBody>
      </p:sp>
      <p:sp>
        <p:nvSpPr>
          <p:cNvPr id="16388" name="Content Placeholder 2"/>
          <p:cNvSpPr>
            <a:spLocks noGrp="1"/>
          </p:cNvSpPr>
          <p:nvPr>
            <p:ph idx="1"/>
          </p:nvPr>
        </p:nvSpPr>
        <p:spPr>
          <a:xfrm>
            <a:off x="533400" y="1828800"/>
            <a:ext cx="8229600" cy="4525963"/>
          </a:xfrm>
        </p:spPr>
        <p:txBody>
          <a:bodyPr/>
          <a:lstStyle/>
          <a:p>
            <a:pPr>
              <a:buClr>
                <a:srgbClr val="FF0000"/>
              </a:buClr>
              <a:defRPr/>
            </a:pPr>
            <a:r>
              <a:rPr lang="en-US" sz="1600" dirty="0" smtClean="0">
                <a:latin typeface="Arial" pitchFamily="34" charset="0"/>
                <a:cs typeface="Arial" pitchFamily="34" charset="0"/>
              </a:rPr>
              <a:t>At Governor’s request, CPUC created a new program to address policy and funding gaps in the development, deployment &amp; commercialization of next generation clean energy technologies</a:t>
            </a:r>
          </a:p>
          <a:p>
            <a:pPr>
              <a:buClr>
                <a:srgbClr val="FF0000"/>
              </a:buClr>
              <a:defRPr/>
            </a:pPr>
            <a:r>
              <a:rPr lang="en-US" sz="1600" dirty="0" smtClean="0">
                <a:latin typeface="Arial" pitchFamily="34" charset="0"/>
                <a:cs typeface="Arial" pitchFamily="34" charset="0"/>
              </a:rPr>
              <a:t>Funding authorized for 2012  through 2020</a:t>
            </a:r>
          </a:p>
          <a:p>
            <a:pPr>
              <a:buClr>
                <a:srgbClr val="FF0000"/>
              </a:buClr>
              <a:defRPr/>
            </a:pPr>
            <a:r>
              <a:rPr lang="en-US" sz="1600" dirty="0" smtClean="0">
                <a:latin typeface="Arial" pitchFamily="34" charset="0"/>
                <a:cs typeface="Arial" pitchFamily="34" charset="0"/>
              </a:rPr>
              <a:t>CPUC designated the Energy Commission as one of four administrators</a:t>
            </a:r>
          </a:p>
          <a:p>
            <a:pPr>
              <a:buClr>
                <a:srgbClr val="FF0000"/>
              </a:buClr>
              <a:defRPr/>
            </a:pPr>
            <a:r>
              <a:rPr lang="en-US" sz="1600" dirty="0" smtClean="0">
                <a:latin typeface="Arial" pitchFamily="34" charset="0"/>
                <a:cs typeface="Arial" pitchFamily="34" charset="0"/>
              </a:rPr>
              <a:t>All funds administered under CPUC oversight </a:t>
            </a:r>
          </a:p>
          <a:p>
            <a:pPr>
              <a:spcAft>
                <a:spcPts val="600"/>
              </a:spcAft>
              <a:buClr>
                <a:srgbClr val="FF0000"/>
              </a:buClr>
              <a:defRPr/>
            </a:pPr>
            <a:r>
              <a:rPr lang="en-US" sz="1600" dirty="0" smtClean="0">
                <a:latin typeface="Arial" pitchFamily="34" charset="0"/>
                <a:cs typeface="Arial" pitchFamily="34" charset="0"/>
              </a:rPr>
              <a:t>First Investment plan submitted to the CPUC on November 1, 2012 and approved in Fall 2013</a:t>
            </a:r>
          </a:p>
          <a:p>
            <a:pPr>
              <a:spcAft>
                <a:spcPts val="600"/>
              </a:spcAft>
              <a:buClr>
                <a:srgbClr val="FF0000"/>
              </a:buClr>
              <a:defRPr/>
            </a:pPr>
            <a:r>
              <a:rPr lang="en-US" sz="1600" dirty="0">
                <a:latin typeface="Arial" pitchFamily="34" charset="0"/>
                <a:cs typeface="Arial" pitchFamily="34" charset="0"/>
              </a:rPr>
              <a:t>F</a:t>
            </a:r>
            <a:r>
              <a:rPr lang="en-US" sz="1600" dirty="0" smtClean="0">
                <a:latin typeface="Arial" pitchFamily="34" charset="0"/>
                <a:cs typeface="Arial" pitchFamily="34" charset="0"/>
              </a:rPr>
              <a:t>unding initiatives incorporate CPUC guidance on clear ratepayer benefits</a:t>
            </a:r>
          </a:p>
          <a:p>
            <a:pPr>
              <a:spcAft>
                <a:spcPts val="600"/>
              </a:spcAft>
              <a:buClr>
                <a:srgbClr val="FF0000"/>
              </a:buClr>
              <a:defRPr/>
            </a:pPr>
            <a:r>
              <a:rPr lang="en-US" sz="1600" dirty="0" smtClean="0">
                <a:latin typeface="Arial" pitchFamily="34" charset="0"/>
                <a:cs typeface="Arial" pitchFamily="34" charset="0"/>
              </a:rPr>
              <a:t>The funding initiatives are based on:</a:t>
            </a:r>
          </a:p>
          <a:p>
            <a:pPr lvl="1">
              <a:spcAft>
                <a:spcPts val="600"/>
              </a:spcAft>
              <a:buClr>
                <a:srgbClr val="FF0000"/>
              </a:buClr>
              <a:defRPr/>
            </a:pPr>
            <a:r>
              <a:rPr lang="en-US" sz="1600" dirty="0" smtClean="0">
                <a:latin typeface="Arial" pitchFamily="34" charset="0"/>
                <a:ea typeface="+mn-ea"/>
                <a:cs typeface="Arial" pitchFamily="34" charset="0"/>
              </a:rPr>
              <a:t>Guiding principles and policies</a:t>
            </a:r>
          </a:p>
          <a:p>
            <a:pPr lvl="1">
              <a:spcAft>
                <a:spcPts val="600"/>
              </a:spcAft>
              <a:buClr>
                <a:srgbClr val="FF0000"/>
              </a:buClr>
              <a:defRPr/>
            </a:pPr>
            <a:r>
              <a:rPr lang="en-US" sz="1600" dirty="0" smtClean="0">
                <a:latin typeface="Arial" pitchFamily="34" charset="0"/>
                <a:ea typeface="+mn-ea"/>
                <a:cs typeface="Arial" pitchFamily="34" charset="0"/>
              </a:rPr>
              <a:t>Stakeholder comments received</a:t>
            </a:r>
          </a:p>
          <a:p>
            <a:pPr lvl="1">
              <a:spcAft>
                <a:spcPts val="600"/>
              </a:spcAft>
              <a:buClr>
                <a:srgbClr val="FF0000"/>
              </a:buClr>
              <a:defRPr/>
            </a:pPr>
            <a:r>
              <a:rPr lang="en-US" sz="1600" dirty="0" smtClean="0">
                <a:latin typeface="Arial" pitchFamily="34" charset="0"/>
                <a:ea typeface="+mn-ea"/>
                <a:cs typeface="Arial" pitchFamily="34" charset="0"/>
              </a:rPr>
              <a:t>Current knowledge of state-of-the-art technologies</a:t>
            </a:r>
          </a:p>
          <a:p>
            <a:pPr lvl="1">
              <a:spcAft>
                <a:spcPts val="600"/>
              </a:spcAft>
              <a:buClr>
                <a:srgbClr val="FF0000"/>
              </a:buClr>
              <a:defRPr/>
            </a:pPr>
            <a:r>
              <a:rPr lang="en-US" sz="1600" dirty="0" smtClean="0">
                <a:latin typeface="Arial" pitchFamily="34" charset="0"/>
                <a:ea typeface="+mn-ea"/>
                <a:cs typeface="Arial" pitchFamily="34" charset="0"/>
              </a:rPr>
              <a:t>Known barriers and gaps</a:t>
            </a:r>
          </a:p>
        </p:txBody>
      </p:sp>
      <p:sp>
        <p:nvSpPr>
          <p:cNvPr id="7172" name="Title 5"/>
          <p:cNvSpPr>
            <a:spLocks noGrp="1"/>
          </p:cNvSpPr>
          <p:nvPr>
            <p:ph type="title"/>
          </p:nvPr>
        </p:nvSpPr>
        <p:spPr>
          <a:xfrm>
            <a:off x="1219200" y="762000"/>
            <a:ext cx="7391400" cy="1143000"/>
          </a:xfrm>
        </p:spPr>
        <p:txBody>
          <a:bodyPr/>
          <a:lstStyle/>
          <a:p>
            <a:pPr algn="ctr" eaLnBrk="1" hangingPunct="1"/>
            <a:r>
              <a:rPr lang="en-US" sz="2800" b="1" smtClean="0">
                <a:latin typeface="Arial" pitchFamily="34" charset="0"/>
                <a:cs typeface="Arial" pitchFamily="34" charset="0"/>
              </a:rPr>
              <a:t>Electric Program Investment Charge (EPIC)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6705600" cy="1066800"/>
          </a:xfrm>
        </p:spPr>
        <p:txBody>
          <a:bodyPr/>
          <a:lstStyle/>
          <a:p>
            <a:r>
              <a:rPr lang="en-US" sz="2800" b="1" dirty="0" smtClean="0">
                <a:latin typeface="Arial" pitchFamily="34" charset="0"/>
                <a:cs typeface="Arial" pitchFamily="34" charset="0"/>
              </a:rPr>
              <a:t>Bringing clean energy ideas to the marketplace for the benefit of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California IOU ratepayers </a:t>
            </a:r>
            <a:endParaRPr lang="en-US" sz="2800" b="1" dirty="0">
              <a:latin typeface="Arial" pitchFamily="34" charset="0"/>
              <a:cs typeface="Arial" pitchFamily="34" charset="0"/>
            </a:endParaRPr>
          </a:p>
        </p:txBody>
      </p:sp>
      <p:pic>
        <p:nvPicPr>
          <p:cNvPr id="5" name="Content Placeholder 4" descr="new-pipeline.JPG"/>
          <p:cNvPicPr>
            <a:picLocks noGrp="1" noChangeAspect="1"/>
          </p:cNvPicPr>
          <p:nvPr>
            <p:ph idx="1"/>
          </p:nvPr>
        </p:nvPicPr>
        <p:blipFill>
          <a:blip r:embed="rId3" cstate="print"/>
          <a:srcRect t="35000" b="6667"/>
          <a:stretch>
            <a:fillRect/>
          </a:stretch>
        </p:blipFill>
        <p:spPr>
          <a:xfrm>
            <a:off x="304800" y="2613675"/>
            <a:ext cx="8368755" cy="2720325"/>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a:defRPr/>
            </a:pPr>
            <a:fld id="{BFBD377F-6473-4B1A-A10D-A7FAFBDD7F3B}" type="slidenum">
              <a:rPr lang="en-US" smtClean="0"/>
              <a:pPr>
                <a:defRPr/>
              </a:pPr>
              <a:t>5</a:t>
            </a:fld>
            <a:endParaRPr lang="en-US" dirty="0"/>
          </a:p>
        </p:txBody>
      </p:sp>
      <p:sp>
        <p:nvSpPr>
          <p:cNvPr id="6" name="Content Placeholder 2"/>
          <p:cNvSpPr txBox="1">
            <a:spLocks/>
          </p:cNvSpPr>
          <p:nvPr/>
        </p:nvSpPr>
        <p:spPr bwMode="auto">
          <a:xfrm>
            <a:off x="2286000" y="22098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b="1" i="0" u="none" strike="noStrike" kern="0" cap="none" spc="0" normalizeH="0" baseline="0" noProof="0" dirty="0" smtClean="0">
                <a:ln>
                  <a:noFill/>
                </a:ln>
                <a:solidFill>
                  <a:schemeClr val="tx1"/>
                </a:solidFill>
                <a:effectLst/>
                <a:uLnTx/>
                <a:uFillTx/>
                <a:latin typeface="Helvetica" pitchFamily="34" charset="0"/>
                <a:ea typeface="+mn-ea"/>
                <a:cs typeface="Helvetica" pitchFamily="34" charset="0"/>
              </a:rPr>
              <a:t>Energy Innovation Pipeline</a:t>
            </a:r>
          </a:p>
        </p:txBody>
      </p:sp>
      <p:sp>
        <p:nvSpPr>
          <p:cNvPr id="7" name="Content Placeholder 2"/>
          <p:cNvSpPr txBox="1">
            <a:spLocks/>
          </p:cNvSpPr>
          <p:nvPr/>
        </p:nvSpPr>
        <p:spPr bwMode="auto">
          <a:xfrm>
            <a:off x="304800" y="5334000"/>
            <a:ext cx="8153400" cy="1295400"/>
          </a:xfrm>
          <a:prstGeom prst="rect">
            <a:avLst/>
          </a:prstGeom>
          <a:solidFill>
            <a:schemeClr val="bg1"/>
          </a:solidFill>
          <a:ln w="28575">
            <a:solidFill>
              <a:srgbClr val="128C9C"/>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Wingdings" pitchFamily="-80" charset="2"/>
              <a:buNone/>
              <a:tabLst/>
              <a:defRPr/>
            </a:pPr>
            <a:r>
              <a:rPr kumimoji="0" lang="en-US" sz="1400" b="1" i="0" u="none" strike="noStrike" kern="0" cap="none" spc="0" normalizeH="0" baseline="0" noProof="0" dirty="0" smtClean="0">
                <a:ln>
                  <a:noFill/>
                </a:ln>
                <a:solidFill>
                  <a:srgbClr val="0070C0"/>
                </a:solidFill>
                <a:effectLst/>
                <a:uLnTx/>
                <a:uFillTx/>
                <a:latin typeface="Arial" pitchFamily="34" charset="0"/>
                <a:ea typeface="+mn-ea"/>
                <a:cs typeface="Arial" pitchFamily="34" charset="0"/>
              </a:rPr>
              <a:t>CEC EPIC Mission</a:t>
            </a:r>
          </a:p>
          <a:p>
            <a:pPr marL="342900" marR="0" lvl="0" defTabSz="914400" rtl="0" eaLnBrk="1" fontAlgn="base" latinLnBrk="0" hangingPunct="1">
              <a:lnSpc>
                <a:spcPct val="100000"/>
              </a:lnSpc>
              <a:spcBef>
                <a:spcPct val="20000"/>
              </a:spcBef>
              <a:spcAft>
                <a:spcPct val="0"/>
              </a:spcAft>
              <a:buClrTx/>
              <a:buSzTx/>
              <a:buFont typeface="Wingdings" pitchFamily="-80" charset="2"/>
              <a:buNone/>
              <a:tabLst/>
              <a:defRPr/>
            </a:pPr>
            <a:r>
              <a:rPr lang="en-US" sz="1400" dirty="0" smtClean="0">
                <a:latin typeface="Arial" pitchFamily="34" charset="0"/>
                <a:cs typeface="Arial" pitchFamily="34" charset="0"/>
              </a:rPr>
              <a:t>Through EPIC, the Energy Commission will fill critical funding gaps within the energy innovation pipeline to advance technologies, tools, and strategies that provide California’s IOU ratepayers with clean, affordable, and reliable electricity and help enable the 21</a:t>
            </a:r>
            <a:r>
              <a:rPr lang="en-US" sz="1400" baseline="30000" dirty="0" smtClean="0">
                <a:latin typeface="Arial" pitchFamily="34" charset="0"/>
                <a:cs typeface="Arial" pitchFamily="34" charset="0"/>
              </a:rPr>
              <a:t>st</a:t>
            </a:r>
            <a:r>
              <a:rPr lang="en-US" sz="1400" dirty="0" smtClean="0">
                <a:latin typeface="Arial" pitchFamily="34" charset="0"/>
                <a:cs typeface="Arial" pitchFamily="34" charset="0"/>
              </a:rPr>
              <a:t> century power grid. </a:t>
            </a:r>
            <a:endPar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6857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B8DB3681-6671-4515-94D6-8EA0A6A427AF}" type="slidenum">
              <a:rPr lang="en-US" smtClean="0">
                <a:latin typeface="Calibri" pitchFamily="34" charset="0"/>
                <a:ea typeface="ＭＳ Ｐゴシック"/>
              </a:rPr>
              <a:pPr/>
              <a:t>6</a:t>
            </a:fld>
            <a:endParaRPr lang="en-US" smtClean="0">
              <a:latin typeface="Calibri" pitchFamily="34" charset="0"/>
              <a:ea typeface="ＭＳ Ｐゴシック"/>
            </a:endParaRPr>
          </a:p>
        </p:txBody>
      </p:sp>
      <p:sp>
        <p:nvSpPr>
          <p:cNvPr id="18436" name="Content Placeholder 2"/>
          <p:cNvSpPr>
            <a:spLocks noGrp="1"/>
          </p:cNvSpPr>
          <p:nvPr>
            <p:ph idx="1"/>
          </p:nvPr>
        </p:nvSpPr>
        <p:spPr>
          <a:xfrm>
            <a:off x="381000" y="1676400"/>
            <a:ext cx="4800600" cy="4267200"/>
          </a:xfrm>
        </p:spPr>
        <p:txBody>
          <a:bodyPr/>
          <a:lstStyle/>
          <a:p>
            <a:pPr>
              <a:defRPr/>
            </a:pPr>
            <a:r>
              <a:rPr lang="en-US" sz="2000" b="1" dirty="0" smtClean="0">
                <a:solidFill>
                  <a:schemeClr val="accent2">
                    <a:lumMod val="75000"/>
                  </a:schemeClr>
                </a:solidFill>
                <a:latin typeface="Arial" pitchFamily="34" charset="0"/>
                <a:ea typeface="ＭＳ Ｐゴシック" pitchFamily="34" charset="-128"/>
                <a:cs typeface="Arial" pitchFamily="34" charset="0"/>
              </a:rPr>
              <a:t>Applied Research</a:t>
            </a:r>
          </a:p>
          <a:p>
            <a:pPr lvl="1">
              <a:spcBef>
                <a:spcPts val="0"/>
              </a:spcBef>
              <a:defRPr/>
            </a:pPr>
            <a:r>
              <a:rPr lang="en-US" sz="1600" dirty="0" smtClean="0">
                <a:latin typeface="Arial" pitchFamily="34" charset="0"/>
                <a:ea typeface="ＭＳ Ｐゴシック" pitchFamily="34" charset="-128"/>
                <a:cs typeface="Arial" pitchFamily="34" charset="0"/>
              </a:rPr>
              <a:t>Energy Efficiency</a:t>
            </a:r>
          </a:p>
          <a:p>
            <a:pPr lvl="1">
              <a:spcBef>
                <a:spcPts val="0"/>
              </a:spcBef>
              <a:defRPr/>
            </a:pPr>
            <a:r>
              <a:rPr lang="en-US" sz="1600" dirty="0" smtClean="0">
                <a:latin typeface="Arial" pitchFamily="34" charset="0"/>
                <a:ea typeface="ＭＳ Ｐゴシック" pitchFamily="34" charset="-128"/>
                <a:cs typeface="Arial" pitchFamily="34" charset="0"/>
              </a:rPr>
              <a:t>Clean Generation</a:t>
            </a:r>
          </a:p>
          <a:p>
            <a:pPr lvl="1">
              <a:spcBef>
                <a:spcPts val="0"/>
              </a:spcBef>
              <a:defRPr/>
            </a:pPr>
            <a:r>
              <a:rPr lang="en-US" sz="1600" dirty="0" smtClean="0">
                <a:latin typeface="Arial" pitchFamily="34" charset="0"/>
                <a:ea typeface="ＭＳ Ｐゴシック" pitchFamily="34" charset="-128"/>
                <a:cs typeface="Arial" pitchFamily="34" charset="0"/>
              </a:rPr>
              <a:t>Smart Grid</a:t>
            </a:r>
          </a:p>
          <a:p>
            <a:pPr lvl="1">
              <a:spcBef>
                <a:spcPts val="0"/>
              </a:spcBef>
              <a:defRPr/>
            </a:pPr>
            <a:r>
              <a:rPr lang="en-US" sz="1600" dirty="0" smtClean="0">
                <a:latin typeface="Arial" pitchFamily="34" charset="0"/>
                <a:ea typeface="ＭＳ Ｐゴシック" pitchFamily="34" charset="-128"/>
                <a:cs typeface="Arial" pitchFamily="34" charset="0"/>
              </a:rPr>
              <a:t>Cross Cutting</a:t>
            </a:r>
          </a:p>
          <a:p>
            <a:pPr>
              <a:spcBef>
                <a:spcPts val="0"/>
              </a:spcBef>
              <a:defRPr/>
            </a:pPr>
            <a:r>
              <a:rPr lang="en-US" sz="2000" b="1" dirty="0" smtClean="0">
                <a:solidFill>
                  <a:schemeClr val="accent2">
                    <a:lumMod val="75000"/>
                  </a:schemeClr>
                </a:solidFill>
                <a:latin typeface="Arial" pitchFamily="34" charset="0"/>
                <a:ea typeface="ＭＳ Ｐゴシック" pitchFamily="34" charset="-128"/>
                <a:cs typeface="Arial" pitchFamily="34" charset="0"/>
              </a:rPr>
              <a:t>Technology Demonstration and Deployment</a:t>
            </a:r>
            <a:r>
              <a:rPr lang="en-US" sz="2000" dirty="0" smtClean="0">
                <a:latin typeface="Arial" pitchFamily="34" charset="0"/>
                <a:ea typeface="ＭＳ Ｐゴシック" pitchFamily="34" charset="-128"/>
                <a:cs typeface="Arial" pitchFamily="34" charset="0"/>
              </a:rPr>
              <a:t>:</a:t>
            </a:r>
          </a:p>
          <a:p>
            <a:pPr lvl="1">
              <a:spcBef>
                <a:spcPts val="0"/>
              </a:spcBef>
              <a:defRPr/>
            </a:pPr>
            <a:r>
              <a:rPr lang="en-US" sz="1600" dirty="0" smtClean="0">
                <a:latin typeface="Arial" pitchFamily="34" charset="0"/>
                <a:ea typeface="ＭＳ Ｐゴシック" pitchFamily="34" charset="-128"/>
                <a:cs typeface="Arial" pitchFamily="34" charset="0"/>
              </a:rPr>
              <a:t>Energy Efficiency and Demand Side Management</a:t>
            </a:r>
          </a:p>
          <a:p>
            <a:pPr lvl="1">
              <a:spcBef>
                <a:spcPts val="0"/>
              </a:spcBef>
              <a:defRPr/>
            </a:pPr>
            <a:r>
              <a:rPr lang="en-US" sz="1600" dirty="0" smtClean="0">
                <a:latin typeface="Arial" pitchFamily="34" charset="0"/>
                <a:ea typeface="ＭＳ Ｐゴシック" pitchFamily="34" charset="-128"/>
                <a:cs typeface="Arial" pitchFamily="34" charset="0"/>
              </a:rPr>
              <a:t>Clean Energy Generation and Deployment</a:t>
            </a:r>
          </a:p>
          <a:p>
            <a:pPr lvl="1">
              <a:spcBef>
                <a:spcPts val="0"/>
              </a:spcBef>
              <a:defRPr/>
            </a:pPr>
            <a:r>
              <a:rPr lang="en-US" sz="1600" dirty="0" smtClean="0">
                <a:latin typeface="Arial" pitchFamily="34" charset="0"/>
                <a:ea typeface="ＭＳ Ｐゴシック" pitchFamily="34" charset="-128"/>
                <a:cs typeface="Arial" pitchFamily="34" charset="0"/>
              </a:rPr>
              <a:t>Integration of Energy Efficient Demand side Resources, DG and Smart Grid</a:t>
            </a:r>
          </a:p>
          <a:p>
            <a:pPr lvl="1">
              <a:spcBef>
                <a:spcPts val="0"/>
              </a:spcBef>
              <a:defRPr/>
            </a:pPr>
            <a:r>
              <a:rPr lang="en-US" sz="1600" dirty="0" smtClean="0">
                <a:latin typeface="Arial" pitchFamily="34" charset="0"/>
                <a:ea typeface="ＭＳ Ｐゴシック" pitchFamily="34" charset="-128"/>
                <a:cs typeface="Arial" pitchFamily="34" charset="0"/>
              </a:rPr>
              <a:t>Cost Share for Federal Awards</a:t>
            </a:r>
          </a:p>
        </p:txBody>
      </p:sp>
      <p:sp>
        <p:nvSpPr>
          <p:cNvPr id="6" name="Title 5"/>
          <p:cNvSpPr txBox="1">
            <a:spLocks/>
          </p:cNvSpPr>
          <p:nvPr/>
        </p:nvSpPr>
        <p:spPr bwMode="auto">
          <a:xfrm>
            <a:off x="1219200" y="838200"/>
            <a:ext cx="7391400" cy="914400"/>
          </a:xfrm>
          <a:prstGeom prst="rect">
            <a:avLst/>
          </a:prstGeom>
          <a:noFill/>
          <a:ln w="9525">
            <a:noFill/>
            <a:miter lim="800000"/>
            <a:headEnd/>
            <a:tailEnd/>
          </a:ln>
        </p:spPr>
        <p:txBody>
          <a:bodyPr anchor="ctr"/>
          <a:lstStyle/>
          <a:p>
            <a:pPr algn="ctr">
              <a:defRPr/>
            </a:pPr>
            <a:r>
              <a:rPr lang="en-US" sz="2800" b="1" kern="0" dirty="0" smtClean="0">
                <a:solidFill>
                  <a:srgbClr val="3399FF"/>
                </a:solidFill>
                <a:ea typeface="+mj-ea"/>
                <a:cs typeface="Arial" pitchFamily="34" charset="0"/>
              </a:rPr>
              <a:t>EPIC Initiatives—First Investment Plan</a:t>
            </a:r>
            <a:endParaRPr lang="en-US" sz="2800" b="1" kern="0" dirty="0">
              <a:solidFill>
                <a:srgbClr val="3399FF"/>
              </a:solidFill>
              <a:ea typeface="+mj-ea"/>
              <a:cs typeface="Arial" pitchFamily="34" charset="0"/>
            </a:endParaRPr>
          </a:p>
        </p:txBody>
      </p:sp>
      <p:sp>
        <p:nvSpPr>
          <p:cNvPr id="8" name="TextBox 7"/>
          <p:cNvSpPr txBox="1"/>
          <p:nvPr/>
        </p:nvSpPr>
        <p:spPr>
          <a:xfrm>
            <a:off x="381000" y="5029200"/>
            <a:ext cx="4343400" cy="1138238"/>
          </a:xfrm>
          <a:prstGeom prst="rect">
            <a:avLst/>
          </a:prstGeom>
          <a:noFill/>
        </p:spPr>
        <p:txBody>
          <a:bodyPr>
            <a:spAutoFit/>
          </a:bodyPr>
          <a:lstStyle/>
          <a:p>
            <a:pPr marL="288925" indent="-288925">
              <a:buFont typeface="Arial" pitchFamily="34" charset="0"/>
              <a:buChar char="•"/>
              <a:tabLst>
                <a:tab pos="288925" algn="l"/>
              </a:tabLst>
              <a:defRPr/>
            </a:pPr>
            <a:r>
              <a:rPr lang="en-US" sz="2000" b="1" dirty="0">
                <a:solidFill>
                  <a:schemeClr val="accent2">
                    <a:lumMod val="75000"/>
                  </a:schemeClr>
                </a:solidFill>
                <a:ea typeface="ＭＳ Ｐゴシック" pitchFamily="34" charset="-128"/>
                <a:cs typeface="Arial" pitchFamily="34" charset="0"/>
              </a:rPr>
              <a:t>Market Facilitation</a:t>
            </a:r>
          </a:p>
          <a:p>
            <a:pPr marL="682625" lvl="1" indent="-225425">
              <a:buFont typeface="Arial" pitchFamily="34" charset="0"/>
              <a:buChar char="–"/>
              <a:tabLst>
                <a:tab pos="682625" algn="l"/>
              </a:tabLst>
              <a:defRPr/>
            </a:pPr>
            <a:r>
              <a:rPr lang="en-US" sz="1600" dirty="0">
                <a:ea typeface="ＭＳ Ｐゴシック" pitchFamily="34" charset="-128"/>
                <a:cs typeface="Arial" pitchFamily="34" charset="0"/>
              </a:rPr>
              <a:t>Regulatory assistance</a:t>
            </a:r>
          </a:p>
          <a:p>
            <a:pPr marL="682625" lvl="1" indent="-225425">
              <a:buFont typeface="Arial" pitchFamily="34" charset="0"/>
              <a:buChar char="–"/>
              <a:tabLst>
                <a:tab pos="682625" algn="l"/>
              </a:tabLst>
              <a:defRPr/>
            </a:pPr>
            <a:r>
              <a:rPr lang="en-US" sz="1600" dirty="0">
                <a:ea typeface="ＭＳ Ｐゴシック" pitchFamily="34" charset="-128"/>
                <a:cs typeface="Arial" pitchFamily="34" charset="0"/>
              </a:rPr>
              <a:t>Workforce development</a:t>
            </a:r>
          </a:p>
          <a:p>
            <a:pPr marL="682625" lvl="1" indent="-225425">
              <a:buFont typeface="Arial" pitchFamily="34" charset="0"/>
              <a:buChar char="–"/>
              <a:tabLst>
                <a:tab pos="682625" algn="l"/>
              </a:tabLst>
              <a:defRPr/>
            </a:pPr>
            <a:r>
              <a:rPr lang="en-US" sz="1600" dirty="0">
                <a:ea typeface="ＭＳ Ｐゴシック" pitchFamily="34" charset="-128"/>
                <a:cs typeface="Arial" pitchFamily="34" charset="0"/>
              </a:rPr>
              <a:t>Market assessment programs</a:t>
            </a:r>
            <a:endParaRPr lang="en-US" dirty="0"/>
          </a:p>
        </p:txBody>
      </p:sp>
      <p:pic>
        <p:nvPicPr>
          <p:cNvPr id="9222" name="Picture 2"/>
          <p:cNvPicPr>
            <a:picLocks noChangeAspect="1" noChangeArrowheads="1"/>
          </p:cNvPicPr>
          <p:nvPr/>
        </p:nvPicPr>
        <p:blipFill>
          <a:blip r:embed="rId3" cstate="print"/>
          <a:srcRect/>
          <a:stretch>
            <a:fillRect/>
          </a:stretch>
        </p:blipFill>
        <p:spPr bwMode="auto">
          <a:xfrm>
            <a:off x="5334000" y="1905000"/>
            <a:ext cx="3162300" cy="3695700"/>
          </a:xfrm>
          <a:prstGeom prst="rect">
            <a:avLst/>
          </a:prstGeom>
          <a:noFill/>
          <a:ln w="9525">
            <a:solidFill>
              <a:schemeClr val="tx1"/>
            </a:solidFill>
            <a:miter lim="800000"/>
            <a:headEnd/>
            <a:tailEnd/>
          </a:ln>
        </p:spPr>
      </p:pic>
      <p:sp>
        <p:nvSpPr>
          <p:cNvPr id="9" name="TextBox 8"/>
          <p:cNvSpPr txBox="1"/>
          <p:nvPr/>
        </p:nvSpPr>
        <p:spPr>
          <a:xfrm>
            <a:off x="4495800" y="5876925"/>
            <a:ext cx="4343400" cy="523875"/>
          </a:xfrm>
          <a:prstGeom prst="rect">
            <a:avLst/>
          </a:prstGeom>
          <a:solidFill>
            <a:srgbClr val="FFFF99"/>
          </a:solidFill>
          <a:ln>
            <a:solidFill>
              <a:schemeClr val="accent5">
                <a:lumMod val="50000"/>
              </a:schemeClr>
            </a:solidFill>
          </a:ln>
        </p:spPr>
        <p:txBody>
          <a:bodyPr>
            <a:spAutoFit/>
          </a:bodyPr>
          <a:lstStyle/>
          <a:p>
            <a:pPr>
              <a:tabLst>
                <a:tab pos="0" algn="l"/>
              </a:tabLst>
              <a:defRPr/>
            </a:pPr>
            <a:r>
              <a:rPr lang="en-US" sz="1400" dirty="0">
                <a:ea typeface="ＭＳ Ｐゴシック" pitchFamily="34" charset="-128"/>
                <a:cs typeface="Arial" pitchFamily="34" charset="0"/>
              </a:rPr>
              <a:t>More info at: http://www.energy.ca.gov/research/epic/index.html</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7543800" cy="990600"/>
          </a:xfrm>
        </p:spPr>
        <p:txBody>
          <a:bodyPr/>
          <a:lstStyle/>
          <a:p>
            <a:r>
              <a:rPr lang="en-US" sz="2800" b="1" dirty="0" smtClean="0">
                <a:latin typeface="Arial" pitchFamily="34" charset="0"/>
                <a:cs typeface="Arial" pitchFamily="34" charset="0"/>
              </a:rPr>
              <a:t>Energy Commission 2012-2014 EPIC Budget (Million $)</a:t>
            </a:r>
            <a:endParaRPr lang="en-US" sz="2800" b="1" dirty="0">
              <a:latin typeface="Arial" pitchFamily="34" charset="0"/>
              <a:cs typeface="Arial" pitchFamily="34" charset="0"/>
            </a:endParaRPr>
          </a:p>
        </p:txBody>
      </p:sp>
      <p:graphicFrame>
        <p:nvGraphicFramePr>
          <p:cNvPr id="4" name="Table 3"/>
          <p:cNvGraphicFramePr>
            <a:graphicFrameLocks noGrp="1"/>
          </p:cNvGraphicFramePr>
          <p:nvPr/>
        </p:nvGraphicFramePr>
        <p:xfrm>
          <a:off x="304800" y="1904994"/>
          <a:ext cx="8305800" cy="3931920"/>
        </p:xfrm>
        <a:graphic>
          <a:graphicData uri="http://schemas.openxmlformats.org/drawingml/2006/table">
            <a:tbl>
              <a:tblPr/>
              <a:tblGrid>
                <a:gridCol w="6400800"/>
                <a:gridCol w="1905000"/>
              </a:tblGrid>
              <a:tr h="655320">
                <a:tc>
                  <a:txBody>
                    <a:bodyPr/>
                    <a:lstStyle/>
                    <a:p>
                      <a:pPr marL="0" marR="0">
                        <a:spcBef>
                          <a:spcPts val="0"/>
                        </a:spcBef>
                        <a:spcAft>
                          <a:spcPts val="0"/>
                        </a:spcAft>
                        <a:tabLst>
                          <a:tab pos="228600" algn="l"/>
                        </a:tabLst>
                      </a:pPr>
                      <a:r>
                        <a:rPr lang="en-US" sz="2400" b="1" dirty="0">
                          <a:solidFill>
                            <a:schemeClr val="tx1"/>
                          </a:solidFill>
                          <a:latin typeface="Arial" pitchFamily="34" charset="0"/>
                          <a:ea typeface="Times New Roman"/>
                          <a:cs typeface="Arial" pitchFamily="34" charset="0"/>
                        </a:rPr>
                        <a:t>Funding </a:t>
                      </a:r>
                      <a:r>
                        <a:rPr lang="en-US" sz="2400" b="1" dirty="0" smtClean="0">
                          <a:solidFill>
                            <a:schemeClr val="tx1"/>
                          </a:solidFill>
                          <a:latin typeface="Arial" pitchFamily="34" charset="0"/>
                          <a:ea typeface="Times New Roman"/>
                          <a:cs typeface="Arial" pitchFamily="34" charset="0"/>
                        </a:rPr>
                        <a:t>Element</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28600" algn="l"/>
                        </a:tabLst>
                      </a:pPr>
                      <a:r>
                        <a:rPr lang="en-US" sz="2400" b="1" dirty="0">
                          <a:solidFill>
                            <a:schemeClr val="tx1"/>
                          </a:solidFill>
                          <a:latin typeface="Arial" pitchFamily="34" charset="0"/>
                          <a:ea typeface="Times New Roman"/>
                          <a:cs typeface="Arial" pitchFamily="34" charset="0"/>
                        </a:rPr>
                        <a:t>Total</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20">
                <a:tc>
                  <a:txBody>
                    <a:bodyPr/>
                    <a:lstStyle/>
                    <a:p>
                      <a:pPr marL="0" marR="0" algn="l">
                        <a:spcBef>
                          <a:spcPts val="0"/>
                        </a:spcBef>
                        <a:spcAft>
                          <a:spcPts val="0"/>
                        </a:spcAft>
                        <a:tabLst>
                          <a:tab pos="228600" algn="l"/>
                        </a:tabLst>
                      </a:pPr>
                      <a:r>
                        <a:rPr lang="en-US" sz="2400" dirty="0">
                          <a:solidFill>
                            <a:schemeClr val="tx1"/>
                          </a:solidFill>
                          <a:latin typeface="Arial" pitchFamily="34" charset="0"/>
                          <a:ea typeface="Times New Roman"/>
                          <a:cs typeface="Arial" pitchFamily="34" charset="0"/>
                        </a:rPr>
                        <a:t>Applied </a:t>
                      </a:r>
                      <a:r>
                        <a:rPr lang="en-US" sz="2400" dirty="0" smtClean="0">
                          <a:solidFill>
                            <a:schemeClr val="tx1"/>
                          </a:solidFill>
                          <a:latin typeface="Arial" pitchFamily="34" charset="0"/>
                          <a:ea typeface="Times New Roman"/>
                          <a:cs typeface="Arial" pitchFamily="34" charset="0"/>
                        </a:rPr>
                        <a:t>Research and</a:t>
                      </a:r>
                      <a:r>
                        <a:rPr lang="en-US" sz="2400" baseline="0" dirty="0" smtClean="0">
                          <a:solidFill>
                            <a:schemeClr val="tx1"/>
                          </a:solidFill>
                          <a:latin typeface="Arial" pitchFamily="34" charset="0"/>
                          <a:ea typeface="Times New Roman"/>
                          <a:cs typeface="Arial" pitchFamily="34" charset="0"/>
                        </a:rPr>
                        <a:t> Development</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2400" dirty="0">
                          <a:solidFill>
                            <a:schemeClr val="tx1"/>
                          </a:solidFill>
                          <a:latin typeface="Arial" pitchFamily="34" charset="0"/>
                          <a:ea typeface="Times New Roman"/>
                          <a:cs typeface="Arial" pitchFamily="34" charset="0"/>
                        </a:rPr>
                        <a:t>158.7</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20">
                <a:tc>
                  <a:txBody>
                    <a:bodyPr/>
                    <a:lstStyle/>
                    <a:p>
                      <a:pPr marL="0" marR="0" algn="l">
                        <a:spcBef>
                          <a:spcPts val="0"/>
                        </a:spcBef>
                        <a:spcAft>
                          <a:spcPts val="0"/>
                        </a:spcAft>
                        <a:tabLst>
                          <a:tab pos="228600" algn="l"/>
                        </a:tabLst>
                      </a:pPr>
                      <a:r>
                        <a:rPr lang="en-US" sz="2400" dirty="0">
                          <a:solidFill>
                            <a:schemeClr val="tx1"/>
                          </a:solidFill>
                          <a:latin typeface="Arial" pitchFamily="34" charset="0"/>
                          <a:ea typeface="Times New Roman"/>
                          <a:cs typeface="Arial" pitchFamily="34" charset="0"/>
                        </a:rPr>
                        <a:t>Technology Demonstration and </a:t>
                      </a:r>
                      <a:r>
                        <a:rPr lang="en-US" sz="2400" dirty="0" smtClean="0">
                          <a:solidFill>
                            <a:schemeClr val="tx1"/>
                          </a:solidFill>
                          <a:latin typeface="Arial" pitchFamily="34" charset="0"/>
                          <a:ea typeface="Times New Roman"/>
                          <a:cs typeface="Arial" pitchFamily="34" charset="0"/>
                        </a:rPr>
                        <a:t>Deployment</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2400" dirty="0" smtClean="0">
                          <a:solidFill>
                            <a:schemeClr val="tx1"/>
                          </a:solidFill>
                          <a:latin typeface="Arial" pitchFamily="34" charset="0"/>
                          <a:ea typeface="Times New Roman"/>
                          <a:cs typeface="Arial" pitchFamily="34" charset="0"/>
                        </a:rPr>
                        <a:t>129.8</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20">
                <a:tc>
                  <a:txBody>
                    <a:bodyPr/>
                    <a:lstStyle/>
                    <a:p>
                      <a:pPr marL="0" marR="0" algn="l">
                        <a:spcBef>
                          <a:spcPts val="0"/>
                        </a:spcBef>
                        <a:spcAft>
                          <a:spcPts val="0"/>
                        </a:spcAft>
                        <a:tabLst>
                          <a:tab pos="228600" algn="l"/>
                        </a:tabLst>
                      </a:pPr>
                      <a:r>
                        <a:rPr lang="en-US" sz="2400" dirty="0">
                          <a:solidFill>
                            <a:schemeClr val="tx1"/>
                          </a:solidFill>
                          <a:latin typeface="Arial" pitchFamily="34" charset="0"/>
                          <a:ea typeface="Times New Roman"/>
                          <a:cs typeface="Arial" pitchFamily="34" charset="0"/>
                        </a:rPr>
                        <a:t>Market </a:t>
                      </a:r>
                      <a:r>
                        <a:rPr lang="en-US" sz="2400" dirty="0" smtClean="0">
                          <a:solidFill>
                            <a:schemeClr val="tx1"/>
                          </a:solidFill>
                          <a:latin typeface="Arial" pitchFamily="34" charset="0"/>
                          <a:ea typeface="Times New Roman"/>
                          <a:cs typeface="Arial" pitchFamily="34" charset="0"/>
                        </a:rPr>
                        <a:t>Facilitation</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2400" dirty="0">
                          <a:solidFill>
                            <a:schemeClr val="tx1"/>
                          </a:solidFill>
                          <a:latin typeface="Arial" pitchFamily="34" charset="0"/>
                          <a:ea typeface="Times New Roman"/>
                          <a:cs typeface="Arial" pitchFamily="34" charset="0"/>
                        </a:rPr>
                        <a:t>43.3</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20">
                <a:tc>
                  <a:txBody>
                    <a:bodyPr/>
                    <a:lstStyle/>
                    <a:p>
                      <a:pPr marL="0" marR="0" algn="l">
                        <a:spcBef>
                          <a:spcPts val="0"/>
                        </a:spcBef>
                        <a:spcAft>
                          <a:spcPts val="0"/>
                        </a:spcAft>
                        <a:tabLst>
                          <a:tab pos="228600" algn="l"/>
                        </a:tabLst>
                      </a:pPr>
                      <a:r>
                        <a:rPr lang="en-US" sz="2400" dirty="0">
                          <a:solidFill>
                            <a:schemeClr val="tx1"/>
                          </a:solidFill>
                          <a:latin typeface="Arial" pitchFamily="34" charset="0"/>
                          <a:ea typeface="Times New Roman"/>
                          <a:cs typeface="Arial" pitchFamily="34" charset="0"/>
                        </a:rPr>
                        <a:t>Program </a:t>
                      </a:r>
                      <a:r>
                        <a:rPr lang="en-US" sz="2400" dirty="0" smtClean="0">
                          <a:solidFill>
                            <a:schemeClr val="tx1"/>
                          </a:solidFill>
                          <a:latin typeface="Arial" pitchFamily="34" charset="0"/>
                          <a:ea typeface="Times New Roman"/>
                          <a:cs typeface="Arial" pitchFamily="34" charset="0"/>
                        </a:rPr>
                        <a:t>Administration </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2400" dirty="0">
                          <a:solidFill>
                            <a:schemeClr val="tx1"/>
                          </a:solidFill>
                          <a:latin typeface="Arial" pitchFamily="34" charset="0"/>
                          <a:ea typeface="Times New Roman"/>
                          <a:cs typeface="Arial" pitchFamily="34" charset="0"/>
                        </a:rPr>
                        <a:t>36.9</a:t>
                      </a:r>
                      <a:endParaRPr lang="en-US" sz="2400"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pitchFamily="34" charset="0"/>
                          <a:ea typeface="Times New Roman"/>
                          <a:cs typeface="Arial" pitchFamily="34" charset="0"/>
                        </a:rPr>
                        <a:t>Total</a:t>
                      </a:r>
                      <a:endParaRPr lang="en-US" sz="2400" b="1" dirty="0" smtClean="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228600" algn="l"/>
                        </a:tabLst>
                      </a:pPr>
                      <a:r>
                        <a:rPr lang="en-US" sz="2400" b="1" dirty="0" smtClean="0">
                          <a:solidFill>
                            <a:schemeClr val="tx1"/>
                          </a:solidFill>
                          <a:latin typeface="Arial" pitchFamily="34" charset="0"/>
                          <a:ea typeface="Times New Roman"/>
                          <a:cs typeface="Arial" pitchFamily="34" charset="0"/>
                        </a:rPr>
                        <a:t>368.7</a:t>
                      </a:r>
                      <a:endParaRPr lang="en-US" sz="2400" b="1" dirty="0">
                        <a:solidFill>
                          <a:schemeClr val="tx1"/>
                        </a:solidFill>
                        <a:latin typeface="Arial" pitchFamily="34" charset="0"/>
                        <a:ea typeface="SimSun"/>
                        <a:cs typeface="Arial" pitchFamily="34" charset="0"/>
                      </a:endParaRPr>
                    </a:p>
                  </a:txBody>
                  <a:tcPr marL="68013" marR="680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BFBD377F-6473-4B1A-A10D-A7FAFBDD7F3B}" type="slidenum">
              <a:rPr lang="en-US" smtClean="0"/>
              <a:pPr>
                <a:defRPr/>
              </a:pPr>
              <a:t>7</a:t>
            </a:fld>
            <a:endParaRPr lang="en-US" dirty="0"/>
          </a:p>
        </p:txBody>
      </p:sp>
      <p:sp>
        <p:nvSpPr>
          <p:cNvPr id="5" name="TextBox 4"/>
          <p:cNvSpPr txBox="1"/>
          <p:nvPr/>
        </p:nvSpPr>
        <p:spPr>
          <a:xfrm>
            <a:off x="228600" y="6019800"/>
            <a:ext cx="8102987" cy="307777"/>
          </a:xfrm>
          <a:prstGeom prst="rect">
            <a:avLst/>
          </a:prstGeom>
          <a:noFill/>
        </p:spPr>
        <p:txBody>
          <a:bodyPr wrap="none" rtlCol="0">
            <a:spAutoFit/>
          </a:bodyPr>
          <a:lstStyle/>
          <a:p>
            <a:r>
              <a:rPr lang="en-US" sz="1400" dirty="0" smtClean="0"/>
              <a:t>Source: 2012-2014 EPIC Investment Plan, as modified and approved in CPUC Decision 13-11-025. </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ln>
            <a:miter lim="800000"/>
            <a:headEnd/>
            <a:tailEnd/>
          </a:ln>
        </p:spPr>
        <p:txBody>
          <a:bodyPr/>
          <a:lstStyle/>
          <a:p>
            <a:fld id="{365D25D5-1B24-4498-A0B7-8255ADF6A98A}" type="slidenum">
              <a:rPr lang="en-US" smtClean="0">
                <a:latin typeface="Calibri" pitchFamily="34" charset="0"/>
                <a:ea typeface="ＭＳ Ｐゴシック"/>
                <a:cs typeface="ＭＳ Ｐゴシック"/>
              </a:rPr>
              <a:pPr/>
              <a:t>8</a:t>
            </a:fld>
            <a:endParaRPr lang="en-US" dirty="0" smtClean="0">
              <a:latin typeface="Calibri" pitchFamily="34" charset="0"/>
              <a:ea typeface="ＭＳ Ｐゴシック"/>
              <a:cs typeface="ＭＳ Ｐゴシック"/>
            </a:endParaRPr>
          </a:p>
        </p:txBody>
      </p:sp>
      <p:graphicFrame>
        <p:nvGraphicFramePr>
          <p:cNvPr id="6" name="Table 5"/>
          <p:cNvGraphicFramePr>
            <a:graphicFrameLocks noGrp="1"/>
          </p:cNvGraphicFramePr>
          <p:nvPr/>
        </p:nvGraphicFramePr>
        <p:xfrm>
          <a:off x="304800" y="1371600"/>
          <a:ext cx="8511911" cy="5080785"/>
        </p:xfrm>
        <a:graphic>
          <a:graphicData uri="http://schemas.openxmlformats.org/drawingml/2006/table">
            <a:tbl>
              <a:tblPr firstRow="1" bandRow="1">
                <a:tableStyleId>{9DCAF9ED-07DC-4A11-8D7F-57B35C25682E}</a:tableStyleId>
              </a:tblPr>
              <a:tblGrid>
                <a:gridCol w="6781800"/>
                <a:gridCol w="1730111"/>
              </a:tblGrid>
              <a:tr h="426720">
                <a:tc>
                  <a:txBody>
                    <a:bodyPr/>
                    <a:lstStyle/>
                    <a:p>
                      <a:pPr algn="ctr"/>
                      <a:r>
                        <a:rPr lang="en-US" sz="1300" baseline="0" dirty="0" smtClean="0">
                          <a:latin typeface="Arial" pitchFamily="34" charset="0"/>
                          <a:cs typeface="Arial" pitchFamily="34" charset="0"/>
                        </a:rPr>
                        <a:t>Solicitations Planned Starting March 2014</a:t>
                      </a:r>
                      <a:endParaRPr lang="en-US" sz="1300" dirty="0">
                        <a:latin typeface="Arial" pitchFamily="34" charset="0"/>
                        <a:cs typeface="Arial" pitchFamily="34" charset="0"/>
                      </a:endParaRPr>
                    </a:p>
                  </a:txBody>
                  <a:tcPr/>
                </a:tc>
                <a:tc>
                  <a:txBody>
                    <a:bodyPr/>
                    <a:lstStyle/>
                    <a:p>
                      <a:pPr algn="ctr"/>
                      <a:r>
                        <a:rPr lang="en-US" sz="1300" dirty="0" smtClean="0">
                          <a:latin typeface="Arial" pitchFamily="34" charset="0"/>
                          <a:cs typeface="Arial" pitchFamily="34" charset="0"/>
                        </a:rPr>
                        <a:t>Funding Amount (millions)</a:t>
                      </a:r>
                      <a:endParaRPr lang="en-US" sz="1300" dirty="0">
                        <a:latin typeface="Arial" pitchFamily="34" charset="0"/>
                        <a:cs typeface="Arial" pitchFamily="34" charset="0"/>
                      </a:endParaRPr>
                    </a:p>
                  </a:txBody>
                  <a:tcPr/>
                </a:tc>
              </a:tr>
              <a:tr h="286012">
                <a:tc>
                  <a:txBody>
                    <a:bodyPr/>
                    <a:lstStyle/>
                    <a:p>
                      <a:r>
                        <a:rPr lang="en-US" sz="1200" dirty="0" smtClean="0">
                          <a:latin typeface="Arial" pitchFamily="34" charset="0"/>
                          <a:cs typeface="Arial" pitchFamily="34" charset="0"/>
                        </a:rPr>
                        <a:t>Developing Technology Improvements for</a:t>
                      </a:r>
                      <a:r>
                        <a:rPr lang="en-US" sz="1200" baseline="0" dirty="0" smtClean="0">
                          <a:latin typeface="Arial" pitchFamily="34" charset="0"/>
                          <a:cs typeface="Arial" pitchFamily="34" charset="0"/>
                        </a:rPr>
                        <a:t> a Flexible and Responsive Electricity Grid</a:t>
                      </a:r>
                      <a:endParaRPr lang="en-US"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$5.0</a:t>
                      </a:r>
                      <a:endParaRPr lang="en-US" sz="1200" dirty="0">
                        <a:latin typeface="Arial" pitchFamily="34" charset="0"/>
                        <a:cs typeface="Arial" pitchFamily="34" charset="0"/>
                      </a:endParaRPr>
                    </a:p>
                  </a:txBody>
                  <a:tcPr/>
                </a:tc>
              </a:tr>
              <a:tr h="486221">
                <a:tc>
                  <a:txBody>
                    <a:bodyPr/>
                    <a:lstStyle/>
                    <a:p>
                      <a:r>
                        <a:rPr lang="en-US" sz="1200" dirty="0" smtClean="0">
                          <a:latin typeface="Arial" pitchFamily="34" charset="0"/>
                          <a:cs typeface="Arial" pitchFamily="34" charset="0"/>
                        </a:rPr>
                        <a:t>Demonstrating</a:t>
                      </a:r>
                      <a:r>
                        <a:rPr lang="en-US" sz="1200" baseline="0" dirty="0" smtClean="0">
                          <a:latin typeface="Arial" pitchFamily="34" charset="0"/>
                          <a:cs typeface="Arial" pitchFamily="34" charset="0"/>
                        </a:rPr>
                        <a:t> Secure, Reliable Microgrids and Grid-Linked Electric Vehicles to Build Resilient, Low-Carbon Facilities and Communities</a:t>
                      </a:r>
                      <a:endParaRPr lang="en-US"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$26.5</a:t>
                      </a:r>
                      <a:endParaRPr lang="en-US" sz="1200" dirty="0">
                        <a:latin typeface="Arial" pitchFamily="34" charset="0"/>
                        <a:cs typeface="Arial" pitchFamily="34" charset="0"/>
                      </a:endParaRPr>
                    </a:p>
                  </a:txBody>
                  <a:tcPr/>
                </a:tc>
              </a:tr>
              <a:tr h="486221">
                <a:tc>
                  <a:txBody>
                    <a:bodyPr/>
                    <a:lstStyle/>
                    <a:p>
                      <a:r>
                        <a:rPr lang="en-US" sz="1200" b="0" dirty="0" smtClean="0">
                          <a:solidFill>
                            <a:schemeClr val="tx1"/>
                          </a:solidFill>
                          <a:latin typeface="Arial" pitchFamily="34" charset="0"/>
                          <a:cs typeface="Arial" pitchFamily="34" charset="0"/>
                        </a:rPr>
                        <a:t>Advancing Grid-Level Energy Storage Innovation to Achieve Policy Goals, Lower Costs, and Spur Investment </a:t>
                      </a:r>
                      <a:r>
                        <a:rPr lang="en-US" sz="1200" b="0" dirty="0" smtClean="0">
                          <a:solidFill>
                            <a:srgbClr val="FF0000"/>
                          </a:solidFill>
                          <a:latin typeface="Arial" pitchFamily="34" charset="0"/>
                          <a:cs typeface="Arial" pitchFamily="34" charset="0"/>
                        </a:rPr>
                        <a:t>(PON-13-302)</a:t>
                      </a:r>
                      <a:endParaRPr lang="en-US" sz="1200" b="0" dirty="0">
                        <a:solidFill>
                          <a:srgbClr val="FF0000"/>
                        </a:solidFill>
                        <a:latin typeface="Arial" pitchFamily="34" charset="0"/>
                        <a:cs typeface="Arial" pitchFamily="34" charset="0"/>
                      </a:endParaRPr>
                    </a:p>
                  </a:txBody>
                  <a:tcPr/>
                </a:tc>
                <a:tc>
                  <a:txBody>
                    <a:bodyPr/>
                    <a:lstStyle/>
                    <a:p>
                      <a:pPr algn="ctr"/>
                      <a:r>
                        <a:rPr lang="en-US" sz="1200" b="0" dirty="0" smtClean="0">
                          <a:solidFill>
                            <a:schemeClr val="tx1"/>
                          </a:solidFill>
                          <a:latin typeface="Arial" pitchFamily="34" charset="0"/>
                          <a:cs typeface="Arial" pitchFamily="34" charset="0"/>
                        </a:rPr>
                        <a:t>$6.0</a:t>
                      </a:r>
                      <a:endParaRPr lang="en-US" sz="1200" b="0" dirty="0">
                        <a:solidFill>
                          <a:schemeClr val="tx1"/>
                        </a:solidFill>
                        <a:latin typeface="Arial" pitchFamily="34" charset="0"/>
                        <a:cs typeface="Arial" pitchFamily="34" charset="0"/>
                      </a:endParaRPr>
                    </a:p>
                  </a:txBody>
                  <a:tcPr/>
                </a:tc>
              </a:tr>
              <a:tr h="486221">
                <a:tc>
                  <a:txBody>
                    <a:bodyPr/>
                    <a:lstStyle/>
                    <a:p>
                      <a:r>
                        <a:rPr lang="en-US" sz="1200" b="0" dirty="0" smtClean="0">
                          <a:solidFill>
                            <a:schemeClr val="tx1"/>
                          </a:solidFill>
                          <a:latin typeface="Arial" pitchFamily="34" charset="0"/>
                          <a:cs typeface="Arial" pitchFamily="34" charset="0"/>
                        </a:rPr>
                        <a:t>Developing a Portfolio of Advanced Efficiency</a:t>
                      </a:r>
                      <a:r>
                        <a:rPr lang="en-US" sz="1200" b="0" baseline="0" dirty="0" smtClean="0">
                          <a:solidFill>
                            <a:schemeClr val="tx1"/>
                          </a:solidFill>
                          <a:latin typeface="Arial" pitchFamily="34" charset="0"/>
                          <a:cs typeface="Arial" pitchFamily="34" charset="0"/>
                        </a:rPr>
                        <a:t> Solutions: Technologies and Approaches for More Affordable and Comfortable Buildings, Phase I </a:t>
                      </a:r>
                      <a:r>
                        <a:rPr lang="en-US" sz="1200" b="0" baseline="0" dirty="0" smtClean="0">
                          <a:solidFill>
                            <a:srgbClr val="FF0000"/>
                          </a:solidFill>
                          <a:latin typeface="Arial" pitchFamily="34" charset="0"/>
                          <a:cs typeface="Arial" pitchFamily="34" charset="0"/>
                        </a:rPr>
                        <a:t>(PON-13-301)</a:t>
                      </a:r>
                      <a:endParaRPr lang="en-US" sz="1200" b="0" dirty="0">
                        <a:solidFill>
                          <a:srgbClr val="FF0000"/>
                        </a:solidFill>
                        <a:latin typeface="Arial" pitchFamily="34" charset="0"/>
                        <a:cs typeface="Arial" pitchFamily="34" charset="0"/>
                      </a:endParaRPr>
                    </a:p>
                  </a:txBody>
                  <a:tcPr/>
                </a:tc>
                <a:tc>
                  <a:txBody>
                    <a:bodyPr/>
                    <a:lstStyle/>
                    <a:p>
                      <a:pPr algn="ctr"/>
                      <a:r>
                        <a:rPr lang="en-US" sz="1200" b="0" dirty="0" smtClean="0">
                          <a:solidFill>
                            <a:schemeClr val="tx1"/>
                          </a:solidFill>
                          <a:latin typeface="Arial" pitchFamily="34" charset="0"/>
                          <a:cs typeface="Arial" pitchFamily="34" charset="0"/>
                        </a:rPr>
                        <a:t>$25.0</a:t>
                      </a:r>
                      <a:endParaRPr lang="en-US" sz="1200" b="0" dirty="0">
                        <a:solidFill>
                          <a:schemeClr val="tx1"/>
                        </a:solidFill>
                        <a:latin typeface="Arial" pitchFamily="34" charset="0"/>
                        <a:cs typeface="Arial" pitchFamily="34" charset="0"/>
                      </a:endParaRPr>
                    </a:p>
                  </a:txBody>
                  <a:tcPr/>
                </a:tc>
              </a:tr>
              <a:tr h="486221">
                <a:tc>
                  <a:txBody>
                    <a:bodyPr/>
                    <a:lstStyle/>
                    <a:p>
                      <a:r>
                        <a:rPr lang="en-US" sz="1200" b="1" dirty="0" smtClean="0">
                          <a:latin typeface="Arial" pitchFamily="34" charset="0"/>
                          <a:cs typeface="Arial" pitchFamily="34" charset="0"/>
                        </a:rPr>
                        <a:t>Advancing</a:t>
                      </a:r>
                      <a:r>
                        <a:rPr lang="en-US" sz="1200" b="1" baseline="0" dirty="0" smtClean="0">
                          <a:latin typeface="Arial" pitchFamily="34" charset="0"/>
                          <a:cs typeface="Arial" pitchFamily="34" charset="0"/>
                        </a:rPr>
                        <a:t> Cleaner, Less Costly, More Reliable Distributed Generation to Enable Customer Solutions and Zero-Net Energy Communities (Strategic Objective S3)</a:t>
                      </a:r>
                      <a:endParaRPr lang="en-US" sz="1200" b="1" dirty="0">
                        <a:latin typeface="Arial" pitchFamily="34" charset="0"/>
                        <a:cs typeface="Arial" pitchFamily="34" charset="0"/>
                      </a:endParaRPr>
                    </a:p>
                  </a:txBody>
                  <a:tcPr/>
                </a:tc>
                <a:tc>
                  <a:txBody>
                    <a:bodyPr/>
                    <a:lstStyle/>
                    <a:p>
                      <a:pPr algn="ctr"/>
                      <a:r>
                        <a:rPr lang="en-US" sz="1200" b="1" dirty="0" smtClean="0">
                          <a:latin typeface="Arial" pitchFamily="34" charset="0"/>
                          <a:cs typeface="Arial" pitchFamily="34" charset="0"/>
                        </a:rPr>
                        <a:t>$19.5</a:t>
                      </a:r>
                      <a:endParaRPr lang="en-US" sz="1200" b="1" dirty="0">
                        <a:latin typeface="Arial" pitchFamily="34" charset="0"/>
                        <a:cs typeface="Arial" pitchFamily="34" charset="0"/>
                      </a:endParaRPr>
                    </a:p>
                  </a:txBody>
                  <a:tcPr/>
                </a:tc>
              </a:tr>
              <a:tr h="486221">
                <a:tc>
                  <a:txBody>
                    <a:bodyPr/>
                    <a:lstStyle/>
                    <a:p>
                      <a:r>
                        <a:rPr lang="en-US" sz="1200" dirty="0" smtClean="0">
                          <a:latin typeface="Arial" pitchFamily="34" charset="0"/>
                          <a:cs typeface="Arial" pitchFamily="34" charset="0"/>
                        </a:rPr>
                        <a:t>Creating a Reliable and Predictable Renewable Energy Future: Advancing Utility Scale Renewable Technologies </a:t>
                      </a:r>
                      <a:r>
                        <a:rPr lang="en-US" sz="1200" dirty="0" smtClean="0">
                          <a:solidFill>
                            <a:srgbClr val="FF0000"/>
                          </a:solidFill>
                          <a:latin typeface="Arial" pitchFamily="34" charset="0"/>
                          <a:cs typeface="Arial" pitchFamily="34" charset="0"/>
                        </a:rPr>
                        <a:t>(PON-13-303)</a:t>
                      </a:r>
                      <a:endParaRPr lang="en-US" sz="1200" dirty="0">
                        <a:solidFill>
                          <a:srgbClr val="FF0000"/>
                        </a:solidFill>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$9.5</a:t>
                      </a:r>
                      <a:endParaRPr lang="en-US" sz="1200" dirty="0">
                        <a:latin typeface="Arial" pitchFamily="34" charset="0"/>
                        <a:cs typeface="Arial" pitchFamily="34" charset="0"/>
                      </a:endParaRPr>
                    </a:p>
                  </a:txBody>
                  <a:tcPr/>
                </a:tc>
              </a:tr>
              <a:tr h="314613">
                <a:tc>
                  <a:txBody>
                    <a:bodyPr/>
                    <a:lstStyle/>
                    <a:p>
                      <a:r>
                        <a:rPr lang="en-US" sz="1200" dirty="0" smtClean="0">
                          <a:latin typeface="Arial" pitchFamily="34" charset="0"/>
                          <a:cs typeface="Arial" pitchFamily="34" charset="0"/>
                        </a:rPr>
                        <a:t>Human Power: Investing in the Future of California’s Clean</a:t>
                      </a:r>
                      <a:r>
                        <a:rPr lang="en-US" sz="1200" baseline="0" dirty="0" smtClean="0">
                          <a:latin typeface="Arial" pitchFamily="34" charset="0"/>
                          <a:cs typeface="Arial" pitchFamily="34" charset="0"/>
                        </a:rPr>
                        <a:t> Energy Workforce</a:t>
                      </a:r>
                      <a:endParaRPr lang="en-US"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$4.5</a:t>
                      </a:r>
                      <a:endParaRPr lang="en-US" sz="1200" dirty="0">
                        <a:latin typeface="Arial" pitchFamily="34" charset="0"/>
                        <a:cs typeface="Arial" pitchFamily="34" charset="0"/>
                      </a:endParaRPr>
                    </a:p>
                  </a:txBody>
                  <a:tcPr/>
                </a:tc>
              </a:tr>
              <a:tr h="314613">
                <a:tc>
                  <a:txBody>
                    <a:bodyPr/>
                    <a:lstStyle/>
                    <a:p>
                      <a:r>
                        <a:rPr lang="en-US" sz="1200" dirty="0" smtClean="0">
                          <a:latin typeface="Arial" pitchFamily="34" charset="0"/>
                          <a:cs typeface="Arial" pitchFamily="34" charset="0"/>
                        </a:rPr>
                        <a:t>Building a Renewable Energy Future that Protects Human and Environmental Health</a:t>
                      </a:r>
                      <a:endParaRPr lang="en-US"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$11.0</a:t>
                      </a:r>
                      <a:endParaRPr lang="en-US" sz="1200" dirty="0">
                        <a:latin typeface="Arial" pitchFamily="34" charset="0"/>
                        <a:cs typeface="Arial" pitchFamily="34" charset="0"/>
                      </a:endParaRPr>
                    </a:p>
                  </a:txBody>
                  <a:tcPr/>
                </a:tc>
              </a:tr>
              <a:tr h="486221">
                <a:tc>
                  <a:txBody>
                    <a:bodyPr/>
                    <a:lstStyle/>
                    <a:p>
                      <a:r>
                        <a:rPr lang="en-US" sz="1200" b="1" dirty="0" smtClean="0">
                          <a:latin typeface="Arial" pitchFamily="34" charset="0"/>
                          <a:cs typeface="Arial" pitchFamily="34" charset="0"/>
                        </a:rPr>
                        <a:t>Demonstrating Bioenergy Solutions that Support California’s Industries, the Environment and the Grid (Strategic</a:t>
                      </a:r>
                      <a:r>
                        <a:rPr lang="en-US" sz="1200" b="1" baseline="0" dirty="0" smtClean="0">
                          <a:latin typeface="Arial" pitchFamily="34" charset="0"/>
                          <a:cs typeface="Arial" pitchFamily="34" charset="0"/>
                        </a:rPr>
                        <a:t> Objective S13)</a:t>
                      </a:r>
                      <a:endParaRPr lang="en-US" sz="1200" b="1" dirty="0">
                        <a:latin typeface="Arial" pitchFamily="34" charset="0"/>
                        <a:cs typeface="Arial" pitchFamily="34" charset="0"/>
                      </a:endParaRPr>
                    </a:p>
                  </a:txBody>
                  <a:tcPr/>
                </a:tc>
                <a:tc>
                  <a:txBody>
                    <a:bodyPr/>
                    <a:lstStyle/>
                    <a:p>
                      <a:pPr algn="ctr"/>
                      <a:r>
                        <a:rPr lang="en-US" sz="1200" b="1" dirty="0" smtClean="0">
                          <a:latin typeface="Arial" pitchFamily="34" charset="0"/>
                          <a:cs typeface="Arial" pitchFamily="34" charset="0"/>
                        </a:rPr>
                        <a:t>$27.0</a:t>
                      </a:r>
                      <a:endParaRPr lang="en-US" sz="1200" b="1" dirty="0">
                        <a:latin typeface="Arial" pitchFamily="34" charset="0"/>
                        <a:cs typeface="Arial" pitchFamily="34" charset="0"/>
                      </a:endParaRPr>
                    </a:p>
                  </a:txBody>
                  <a:tcPr/>
                </a:tc>
              </a:tr>
              <a:tr h="486221">
                <a:tc>
                  <a:txBody>
                    <a:bodyPr/>
                    <a:lstStyle/>
                    <a:p>
                      <a:r>
                        <a:rPr lang="en-US" sz="1200" dirty="0" smtClean="0">
                          <a:latin typeface="Arial" pitchFamily="34" charset="0"/>
                          <a:cs typeface="Arial" pitchFamily="34" charset="0"/>
                        </a:rPr>
                        <a:t>Bringing Solutions to Scale: Proving</a:t>
                      </a:r>
                      <a:r>
                        <a:rPr lang="en-US" sz="1200" baseline="0" dirty="0" smtClean="0">
                          <a:latin typeface="Arial" pitchFamily="34" charset="0"/>
                          <a:cs typeface="Arial" pitchFamily="34" charset="0"/>
                        </a:rPr>
                        <a:t> New Efficiency and Demand Response Technologies Work for California’s Industrial, Agriculture and Water Sectors</a:t>
                      </a:r>
                      <a:endParaRPr lang="en-US"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$27.3</a:t>
                      </a:r>
                      <a:endParaRPr lang="en-US" sz="1200" dirty="0">
                        <a:latin typeface="Arial" pitchFamily="34" charset="0"/>
                        <a:cs typeface="Arial" pitchFamily="34" charset="0"/>
                      </a:endParaRPr>
                    </a:p>
                  </a:txBody>
                  <a:tcPr/>
                </a:tc>
              </a:tr>
              <a:tr h="222736">
                <a:tc>
                  <a:txBody>
                    <a:bodyPr/>
                    <a:lstStyle/>
                    <a:p>
                      <a:r>
                        <a:rPr lang="en-US" sz="1200" dirty="0" smtClean="0">
                          <a:latin typeface="Arial" pitchFamily="34" charset="0"/>
                          <a:cs typeface="Arial" pitchFamily="34" charset="0"/>
                        </a:rPr>
                        <a:t>Federal Cost Share</a:t>
                      </a:r>
                      <a:endParaRPr lang="en-US" sz="1200" dirty="0">
                        <a:latin typeface="Arial" pitchFamily="34" charset="0"/>
                        <a:cs typeface="Arial" pitchFamily="34" charset="0"/>
                      </a:endParaRPr>
                    </a:p>
                  </a:txBody>
                  <a:tcPr/>
                </a:tc>
                <a:tc>
                  <a:txBody>
                    <a:bodyPr/>
                    <a:lstStyle/>
                    <a:p>
                      <a:pPr algn="ctr"/>
                      <a:r>
                        <a:rPr lang="en-US" sz="1200" dirty="0" smtClean="0">
                          <a:latin typeface="Arial" pitchFamily="34" charset="0"/>
                          <a:cs typeface="Arial" pitchFamily="34" charset="0"/>
                        </a:rPr>
                        <a:t>TBD</a:t>
                      </a:r>
                      <a:endParaRPr lang="en-US" sz="1200" dirty="0">
                        <a:latin typeface="Arial" pitchFamily="34" charset="0"/>
                        <a:cs typeface="Arial" pitchFamily="34" charset="0"/>
                      </a:endParaRPr>
                    </a:p>
                  </a:txBody>
                  <a:tcPr/>
                </a:tc>
              </a:tr>
            </a:tbl>
          </a:graphicData>
        </a:graphic>
      </p:graphicFrame>
      <p:sp>
        <p:nvSpPr>
          <p:cNvPr id="8" name="Title 4"/>
          <p:cNvSpPr>
            <a:spLocks noGrp="1"/>
          </p:cNvSpPr>
          <p:nvPr>
            <p:ph type="title"/>
          </p:nvPr>
        </p:nvSpPr>
        <p:spPr>
          <a:xfrm>
            <a:off x="1371600" y="914400"/>
            <a:ext cx="7543800" cy="381000"/>
          </a:xfrm>
          <a:prstGeom prst="roundRect">
            <a:avLst/>
          </a:prstGeom>
          <a:solidFill>
            <a:schemeClr val="bg1"/>
          </a:solidFill>
          <a:ln>
            <a:noFill/>
          </a:ln>
          <a:effectLst>
            <a:outerShdw blurRad="50800" dist="50800" dir="5400000" algn="ctr" rotWithShape="0">
              <a:schemeClr val="bg1">
                <a:lumMod val="5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2400" b="1" dirty="0" smtClean="0">
                <a:solidFill>
                  <a:srgbClr val="0070C0"/>
                </a:solidFill>
                <a:latin typeface="Arial" pitchFamily="34" charset="0"/>
                <a:cs typeface="Arial" pitchFamily="34" charset="0"/>
              </a:rPr>
              <a:t>Upcoming EPIC Solicitations from 2012-2014 Plan</a:t>
            </a:r>
            <a:endParaRPr lang="en-US" sz="24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ln>
            <a:miter lim="800000"/>
            <a:headEnd/>
            <a:tailEnd/>
          </a:ln>
        </p:spPr>
        <p:txBody>
          <a:bodyPr/>
          <a:lstStyle/>
          <a:p>
            <a:fld id="{365D25D5-1B24-4498-A0B7-8255ADF6A98A}" type="slidenum">
              <a:rPr lang="en-US" smtClean="0">
                <a:latin typeface="Calibri" pitchFamily="34" charset="0"/>
                <a:ea typeface="ＭＳ Ｐゴシック"/>
                <a:cs typeface="ＭＳ Ｐゴシック"/>
              </a:rPr>
              <a:pPr/>
              <a:t>9</a:t>
            </a:fld>
            <a:endParaRPr lang="en-US" dirty="0" smtClean="0">
              <a:latin typeface="Calibri" pitchFamily="34" charset="0"/>
              <a:ea typeface="ＭＳ Ｐゴシック"/>
              <a:cs typeface="ＭＳ Ｐゴシック"/>
            </a:endParaRPr>
          </a:p>
        </p:txBody>
      </p:sp>
      <p:sp>
        <p:nvSpPr>
          <p:cNvPr id="8" name="Title 4"/>
          <p:cNvSpPr>
            <a:spLocks noGrp="1"/>
          </p:cNvSpPr>
          <p:nvPr>
            <p:ph type="title"/>
          </p:nvPr>
        </p:nvSpPr>
        <p:spPr>
          <a:xfrm>
            <a:off x="1371600" y="914400"/>
            <a:ext cx="7543800" cy="381000"/>
          </a:xfrm>
          <a:prstGeom prst="roundRect">
            <a:avLst/>
          </a:prstGeom>
          <a:solidFill>
            <a:schemeClr val="bg1"/>
          </a:solidFill>
          <a:ln>
            <a:noFill/>
          </a:ln>
          <a:effectLst>
            <a:outerShdw blurRad="50800" dist="50800" dir="5400000" algn="ctr" rotWithShape="0">
              <a:schemeClr val="bg1">
                <a:lumMod val="5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2400" b="1" dirty="0" smtClean="0">
                <a:solidFill>
                  <a:srgbClr val="0070C0"/>
                </a:solidFill>
                <a:latin typeface="Arial" pitchFamily="34" charset="0"/>
                <a:cs typeface="Arial" pitchFamily="34" charset="0"/>
              </a:rPr>
              <a:t>Upcoming EPIC Solicitations from 2012-2014 Plan</a:t>
            </a:r>
            <a:endParaRPr lang="en-US" sz="2400" b="1" dirty="0">
              <a:solidFill>
                <a:srgbClr val="0070C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09547603"/>
              </p:ext>
            </p:extLst>
          </p:nvPr>
        </p:nvGraphicFramePr>
        <p:xfrm>
          <a:off x="457200" y="1447808"/>
          <a:ext cx="8305799" cy="4970666"/>
        </p:xfrm>
        <a:graphic>
          <a:graphicData uri="http://schemas.openxmlformats.org/drawingml/2006/table">
            <a:tbl>
              <a:tblPr/>
              <a:tblGrid>
                <a:gridCol w="6944192"/>
                <a:gridCol w="1361607"/>
              </a:tblGrid>
              <a:tr h="426794">
                <a:tc>
                  <a:txBody>
                    <a:bodyPr/>
                    <a:lstStyle/>
                    <a:p>
                      <a:pPr marL="0" marR="0" algn="ctr">
                        <a:lnSpc>
                          <a:spcPct val="115000"/>
                        </a:lnSpc>
                        <a:spcBef>
                          <a:spcPts val="0"/>
                        </a:spcBef>
                        <a:spcAft>
                          <a:spcPts val="0"/>
                        </a:spcAft>
                      </a:pPr>
                      <a:r>
                        <a:rPr lang="en-US" sz="1800" b="1" dirty="0">
                          <a:solidFill>
                            <a:srgbClr val="FFFFFF"/>
                          </a:solidFill>
                          <a:latin typeface="Calibri"/>
                          <a:ea typeface="Calibri"/>
                          <a:cs typeface="Times New Roman"/>
                        </a:rPr>
                        <a:t>Solicitations Planned Starting July 2014</a:t>
                      </a:r>
                      <a:endParaRPr lang="en-US" sz="1800" dirty="0">
                        <a:latin typeface="Calibri"/>
                        <a:ea typeface="Calibri"/>
                        <a:cs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50" b="1" dirty="0">
                          <a:solidFill>
                            <a:srgbClr val="FFFFFF"/>
                          </a:solidFill>
                          <a:latin typeface="Calibri"/>
                          <a:ea typeface="Calibri"/>
                          <a:cs typeface="Times New Roman"/>
                        </a:rPr>
                        <a:t>Funding Amount (millions)</a:t>
                      </a:r>
                      <a:endParaRPr lang="en-US" sz="1050" dirty="0">
                        <a:latin typeface="Calibri"/>
                        <a:ea typeface="Calibri"/>
                        <a:cs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78343">
                <a:tc>
                  <a:txBody>
                    <a:bodyPr/>
                    <a:lstStyle/>
                    <a:p>
                      <a:pPr marL="0" marR="0">
                        <a:lnSpc>
                          <a:spcPct val="150000"/>
                        </a:lnSpc>
                        <a:spcBef>
                          <a:spcPts val="0"/>
                        </a:spcBef>
                        <a:spcAft>
                          <a:spcPts val="0"/>
                        </a:spcAft>
                      </a:pPr>
                      <a:r>
                        <a:rPr lang="en-US" sz="1200" b="1" dirty="0">
                          <a:latin typeface="Calibri"/>
                          <a:ea typeface="Calibri"/>
                          <a:cs typeface="Times New Roman"/>
                        </a:rPr>
                        <a:t>Guiding Future Energy Needs, Plans, and Programs Through Commercial End-Use Surveys, Phase I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50" b="1" dirty="0">
                          <a:latin typeface="Calibri"/>
                          <a:ea typeface="Calibri"/>
                          <a:cs typeface="Times New Roman"/>
                        </a:rPr>
                        <a:t>$1.0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43">
                <a:tc>
                  <a:txBody>
                    <a:bodyPr/>
                    <a:lstStyle/>
                    <a:p>
                      <a:pPr marL="0" marR="0">
                        <a:lnSpc>
                          <a:spcPct val="150000"/>
                        </a:lnSpc>
                        <a:spcBef>
                          <a:spcPts val="0"/>
                        </a:spcBef>
                        <a:spcAft>
                          <a:spcPts val="0"/>
                        </a:spcAft>
                      </a:pPr>
                      <a:r>
                        <a:rPr lang="en-US" sz="1200" b="1" dirty="0">
                          <a:latin typeface="Calibri"/>
                          <a:ea typeface="Calibri"/>
                          <a:cs typeface="Times New Roman"/>
                        </a:rPr>
                        <a:t>Developing Technology, Environmental, and Market Roadmaps and Analysis to Guide our Progress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50000"/>
                        </a:lnSpc>
                        <a:spcBef>
                          <a:spcPts val="0"/>
                        </a:spcBef>
                        <a:spcAft>
                          <a:spcPts val="0"/>
                        </a:spcAft>
                      </a:pPr>
                      <a:r>
                        <a:rPr lang="en-US" sz="1050" b="1" dirty="0">
                          <a:latin typeface="Calibri"/>
                          <a:ea typeface="Calibri"/>
                          <a:cs typeface="Times New Roman"/>
                        </a:rPr>
                        <a:t>$2.0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78343">
                <a:tc>
                  <a:txBody>
                    <a:bodyPr/>
                    <a:lstStyle/>
                    <a:p>
                      <a:pPr marL="0" marR="0">
                        <a:lnSpc>
                          <a:spcPct val="150000"/>
                        </a:lnSpc>
                        <a:spcBef>
                          <a:spcPts val="0"/>
                        </a:spcBef>
                        <a:spcAft>
                          <a:spcPts val="0"/>
                        </a:spcAft>
                      </a:pPr>
                      <a:r>
                        <a:rPr lang="en-US" sz="1200" b="1" dirty="0">
                          <a:latin typeface="Calibri"/>
                          <a:ea typeface="Calibri"/>
                          <a:cs typeface="Times New Roman"/>
                        </a:rPr>
                        <a:t>Driving the Integration of Electric Vehicles to Maximize Benefits to the Grid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50" b="1" dirty="0">
                          <a:latin typeface="Calibri"/>
                          <a:ea typeface="Calibri"/>
                          <a:cs typeface="Times New Roman"/>
                        </a:rPr>
                        <a:t>$4.0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43">
                <a:tc>
                  <a:txBody>
                    <a:bodyPr/>
                    <a:lstStyle/>
                    <a:p>
                      <a:pPr marL="0" marR="0">
                        <a:lnSpc>
                          <a:spcPct val="150000"/>
                        </a:lnSpc>
                        <a:spcBef>
                          <a:spcPts val="0"/>
                        </a:spcBef>
                        <a:spcAft>
                          <a:spcPts val="0"/>
                        </a:spcAft>
                      </a:pPr>
                      <a:r>
                        <a:rPr lang="en-US" sz="1200" b="1" dirty="0">
                          <a:latin typeface="Calibri"/>
                          <a:ea typeface="Calibri"/>
                          <a:cs typeface="Times New Roman"/>
                        </a:rPr>
                        <a:t>Advancing Solutions That Allow Customers to Better Manage Their Energy Demand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50000"/>
                        </a:lnSpc>
                        <a:spcBef>
                          <a:spcPts val="0"/>
                        </a:spcBef>
                        <a:spcAft>
                          <a:spcPts val="0"/>
                        </a:spcAft>
                      </a:pPr>
                      <a:r>
                        <a:rPr lang="en-US" sz="1050" b="1" dirty="0">
                          <a:latin typeface="Calibri"/>
                          <a:ea typeface="Calibri"/>
                          <a:cs typeface="Times New Roman"/>
                        </a:rPr>
                        <a:t>$21.4</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78343">
                <a:tc>
                  <a:txBody>
                    <a:bodyPr/>
                    <a:lstStyle/>
                    <a:p>
                      <a:pPr marL="0" marR="0">
                        <a:lnSpc>
                          <a:spcPct val="150000"/>
                        </a:lnSpc>
                        <a:spcBef>
                          <a:spcPts val="0"/>
                        </a:spcBef>
                        <a:spcAft>
                          <a:spcPts val="0"/>
                        </a:spcAft>
                      </a:pPr>
                      <a:r>
                        <a:rPr lang="en-US" sz="1200" b="1" dirty="0">
                          <a:latin typeface="Calibri"/>
                          <a:ea typeface="Calibri"/>
                          <a:cs typeface="Times New Roman"/>
                        </a:rPr>
                        <a:t>Leveraging Innovation Clusters to Accelerate Deployment of Early Stage Technologies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50" b="1" dirty="0">
                          <a:latin typeface="Calibri"/>
                          <a:ea typeface="Calibri"/>
                          <a:cs typeface="Times New Roman"/>
                        </a:rPr>
                        <a:t>$27.0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43">
                <a:tc>
                  <a:txBody>
                    <a:bodyPr/>
                    <a:lstStyle/>
                    <a:p>
                      <a:pPr marL="0" marR="0">
                        <a:lnSpc>
                          <a:spcPct val="150000"/>
                        </a:lnSpc>
                        <a:spcBef>
                          <a:spcPts val="0"/>
                        </a:spcBef>
                        <a:spcAft>
                          <a:spcPts val="0"/>
                        </a:spcAft>
                      </a:pPr>
                      <a:r>
                        <a:rPr lang="en-US" sz="1200" b="1" dirty="0">
                          <a:latin typeface="Calibri"/>
                          <a:ea typeface="Calibri"/>
                          <a:cs typeface="Times New Roman"/>
                        </a:rPr>
                        <a:t>Developing the Smart Grid of 2020: Clean, Safe, and Highly Intelligent</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50000"/>
                        </a:lnSpc>
                        <a:spcBef>
                          <a:spcPts val="0"/>
                        </a:spcBef>
                        <a:spcAft>
                          <a:spcPts val="0"/>
                        </a:spcAft>
                      </a:pPr>
                      <a:r>
                        <a:rPr lang="en-US" sz="1050" b="1" dirty="0">
                          <a:latin typeface="Calibri"/>
                          <a:ea typeface="Calibri"/>
                          <a:cs typeface="Times New Roman"/>
                        </a:rPr>
                        <a:t>$8.0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26794">
                <a:tc>
                  <a:txBody>
                    <a:bodyPr/>
                    <a:lstStyle/>
                    <a:p>
                      <a:pPr marL="0" marR="0">
                        <a:lnSpc>
                          <a:spcPct val="115000"/>
                        </a:lnSpc>
                        <a:spcBef>
                          <a:spcPts val="0"/>
                        </a:spcBef>
                        <a:spcAft>
                          <a:spcPts val="0"/>
                        </a:spcAft>
                      </a:pPr>
                      <a:r>
                        <a:rPr lang="en-US" sz="1200" b="1" dirty="0">
                          <a:latin typeface="Calibri"/>
                          <a:ea typeface="Calibri"/>
                          <a:cs typeface="Times New Roman"/>
                        </a:rPr>
                        <a:t>Establish Strategies for Enhanced Local Regulatory Assistance and Permit Streamlining That Will Accelerate Deployment of Clean Energy Infrastructure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50" b="1" dirty="0">
                          <a:latin typeface="Calibri"/>
                          <a:ea typeface="Calibri"/>
                          <a:cs typeface="Times New Roman"/>
                        </a:rPr>
                        <a:t>$23.0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94">
                <a:tc>
                  <a:txBody>
                    <a:bodyPr/>
                    <a:lstStyle/>
                    <a:p>
                      <a:pPr marL="0" marR="0">
                        <a:lnSpc>
                          <a:spcPct val="115000"/>
                        </a:lnSpc>
                        <a:spcBef>
                          <a:spcPts val="0"/>
                        </a:spcBef>
                        <a:spcAft>
                          <a:spcPts val="0"/>
                        </a:spcAft>
                      </a:pPr>
                      <a:r>
                        <a:rPr lang="en-US" sz="1200" b="1" dirty="0">
                          <a:latin typeface="Calibri"/>
                          <a:ea typeface="Calibri"/>
                          <a:cs typeface="Times New Roman"/>
                        </a:rPr>
                        <a:t>Reducing Costs for Communities and Businesses Through Integrated Demand Side Management and Zero-Net Energy Demonstrations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50000"/>
                        </a:lnSpc>
                        <a:spcBef>
                          <a:spcPts val="0"/>
                        </a:spcBef>
                        <a:spcAft>
                          <a:spcPts val="0"/>
                        </a:spcAft>
                      </a:pPr>
                      <a:r>
                        <a:rPr lang="en-US" sz="1050" b="1" dirty="0">
                          <a:latin typeface="Calibri"/>
                          <a:ea typeface="Calibri"/>
                          <a:cs typeface="Times New Roman"/>
                        </a:rPr>
                        <a:t>$28.0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78343">
                <a:tc>
                  <a:txBody>
                    <a:bodyPr/>
                    <a:lstStyle/>
                    <a:p>
                      <a:pPr marL="0" marR="0">
                        <a:lnSpc>
                          <a:spcPct val="150000"/>
                        </a:lnSpc>
                        <a:spcBef>
                          <a:spcPts val="0"/>
                        </a:spcBef>
                        <a:spcAft>
                          <a:spcPts val="0"/>
                        </a:spcAft>
                        <a:tabLst>
                          <a:tab pos="1031875" algn="l"/>
                        </a:tabLst>
                      </a:pPr>
                      <a:r>
                        <a:rPr lang="en-US" sz="1200" b="1" dirty="0">
                          <a:latin typeface="Calibri"/>
                          <a:ea typeface="Calibri"/>
                          <a:cs typeface="Times New Roman"/>
                        </a:rPr>
                        <a:t>Guiding Future Energy Needs, Plans, and Programs Through Commercial End-Use Surveys, Phase II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50" b="1" dirty="0">
                          <a:latin typeface="Calibri"/>
                          <a:ea typeface="Calibri"/>
                          <a:cs typeface="Times New Roman"/>
                        </a:rPr>
                        <a:t>$7.0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94">
                <a:tc>
                  <a:txBody>
                    <a:bodyPr/>
                    <a:lstStyle/>
                    <a:p>
                      <a:pPr marL="0" marR="0">
                        <a:lnSpc>
                          <a:spcPct val="115000"/>
                        </a:lnSpc>
                        <a:spcBef>
                          <a:spcPts val="0"/>
                        </a:spcBef>
                        <a:spcAft>
                          <a:spcPts val="0"/>
                        </a:spcAft>
                      </a:pPr>
                      <a:r>
                        <a:rPr lang="en-US" sz="1200" b="1" dirty="0">
                          <a:latin typeface="Calibri"/>
                          <a:ea typeface="Calibri"/>
                          <a:cs typeface="Times New Roman"/>
                        </a:rPr>
                        <a:t>Developing a Portfolio of Advanced Efficiency Solutions: Technologies and Approaches for More Affordable and Comfortable Buildings, Phase II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50000"/>
                        </a:lnSpc>
                        <a:spcBef>
                          <a:spcPts val="0"/>
                        </a:spcBef>
                        <a:spcAft>
                          <a:spcPts val="0"/>
                        </a:spcAft>
                      </a:pPr>
                      <a:r>
                        <a:rPr lang="en-US" sz="1050" b="1" dirty="0">
                          <a:latin typeface="Calibri"/>
                          <a:ea typeface="Calibri"/>
                          <a:cs typeface="Times New Roman"/>
                        </a:rPr>
                        <a:t>$18.3</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78343">
                <a:tc>
                  <a:txBody>
                    <a:bodyPr/>
                    <a:lstStyle/>
                    <a:p>
                      <a:pPr marL="0" marR="0">
                        <a:lnSpc>
                          <a:spcPct val="150000"/>
                        </a:lnSpc>
                        <a:spcBef>
                          <a:spcPts val="0"/>
                        </a:spcBef>
                        <a:spcAft>
                          <a:spcPts val="0"/>
                        </a:spcAft>
                      </a:pPr>
                      <a:r>
                        <a:rPr lang="en-US" sz="1200" b="1" dirty="0">
                          <a:latin typeface="Calibri"/>
                          <a:ea typeface="Calibri"/>
                          <a:cs typeface="Times New Roman"/>
                        </a:rPr>
                        <a:t>Building a Renewable Energy Future That Protects Human and Environmental Health: Phase II </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50" b="1" dirty="0">
                          <a:latin typeface="Calibri"/>
                          <a:ea typeface="Calibri"/>
                          <a:cs typeface="Times New Roman"/>
                        </a:rPr>
                        <a:t>$7.0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385">
                <a:tc>
                  <a:txBody>
                    <a:bodyPr/>
                    <a:lstStyle/>
                    <a:p>
                      <a:pPr marL="0" marR="0">
                        <a:lnSpc>
                          <a:spcPct val="150000"/>
                        </a:lnSpc>
                        <a:spcBef>
                          <a:spcPts val="0"/>
                        </a:spcBef>
                        <a:spcAft>
                          <a:spcPts val="0"/>
                        </a:spcAft>
                      </a:pPr>
                      <a:r>
                        <a:rPr lang="en-US" sz="1050" b="1" dirty="0">
                          <a:latin typeface="Arial"/>
                          <a:ea typeface="Calibri"/>
                          <a:cs typeface="Times New Roman"/>
                        </a:rPr>
                        <a:t>Connecting Clean Tech Entrepreneurs, Investors, and Others: Creating the Networks Needed to Bring Energy Innovations to Market</a:t>
                      </a:r>
                      <a:endParaRPr lang="en-US" sz="1200" b="1" dirty="0">
                        <a:latin typeface="Calibri"/>
                        <a:ea typeface="Calibri"/>
                        <a:cs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50000"/>
                        </a:lnSpc>
                        <a:spcBef>
                          <a:spcPts val="0"/>
                        </a:spcBef>
                        <a:spcAft>
                          <a:spcPts val="0"/>
                        </a:spcAft>
                      </a:pPr>
                      <a:r>
                        <a:rPr lang="en-US" sz="1050" b="1" dirty="0">
                          <a:latin typeface="Calibri"/>
                          <a:ea typeface="Calibri"/>
                          <a:cs typeface="Times New Roman"/>
                        </a:rPr>
                        <a:t>$0.8</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78343">
                <a:tc>
                  <a:txBody>
                    <a:bodyPr/>
                    <a:lstStyle/>
                    <a:p>
                      <a:pPr marL="0" marR="0">
                        <a:lnSpc>
                          <a:spcPct val="150000"/>
                        </a:lnSpc>
                        <a:spcBef>
                          <a:spcPts val="0"/>
                        </a:spcBef>
                        <a:spcAft>
                          <a:spcPts val="0"/>
                        </a:spcAft>
                      </a:pPr>
                      <a:r>
                        <a:rPr lang="en-US" sz="1050" b="1" dirty="0">
                          <a:latin typeface="Arial"/>
                          <a:ea typeface="Calibri"/>
                          <a:cs typeface="Times New Roman"/>
                        </a:rPr>
                        <a:t>Demonstrating Clean Energy Solutions That Support California's Industries, the Environment, and the Grid</a:t>
                      </a:r>
                      <a:endParaRPr lang="en-US" sz="1200" b="1" dirty="0">
                        <a:latin typeface="Calibri"/>
                        <a:ea typeface="Calibri"/>
                        <a:cs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50" b="1" dirty="0">
                          <a:latin typeface="Calibri"/>
                          <a:ea typeface="Calibri"/>
                          <a:cs typeface="Times New Roman"/>
                        </a:rPr>
                        <a:t>$18.0</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43">
                <a:tc>
                  <a:txBody>
                    <a:bodyPr/>
                    <a:lstStyle/>
                    <a:p>
                      <a:pPr marL="0" marR="0">
                        <a:lnSpc>
                          <a:spcPct val="150000"/>
                        </a:lnSpc>
                        <a:spcBef>
                          <a:spcPts val="0"/>
                        </a:spcBef>
                        <a:spcAft>
                          <a:spcPts val="0"/>
                        </a:spcAft>
                      </a:pPr>
                      <a:r>
                        <a:rPr lang="en-US" sz="1050" b="1" dirty="0">
                          <a:latin typeface="Arial"/>
                          <a:ea typeface="Calibri"/>
                          <a:cs typeface="Times New Roman"/>
                        </a:rPr>
                        <a:t>Measuring Innovation Progress to Guide Future Investment</a:t>
                      </a:r>
                      <a:endParaRPr lang="en-US" sz="1200" b="1" dirty="0">
                        <a:latin typeface="Calibri"/>
                        <a:ea typeface="Calibri"/>
                        <a:cs typeface="Times New Roman"/>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50000"/>
                        </a:lnSpc>
                        <a:spcBef>
                          <a:spcPts val="0"/>
                        </a:spcBef>
                        <a:spcAft>
                          <a:spcPts val="0"/>
                        </a:spcAft>
                      </a:pPr>
                      <a:r>
                        <a:rPr lang="en-US" sz="1050" b="1" dirty="0">
                          <a:latin typeface="Calibri"/>
                          <a:ea typeface="Calibri"/>
                          <a:cs typeface="Times New Roman"/>
                        </a:rPr>
                        <a:t>$4.7</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544370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ecbac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cbac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3399FF"/>
            </a:solidFill>
            <a:effectLst/>
            <a:latin typeface="Times" pitchFamily="-8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3399FF"/>
            </a:solidFill>
            <a:effectLst/>
            <a:latin typeface="Times" pitchFamily="-80" charset="0"/>
          </a:defRPr>
        </a:defPPr>
      </a:lstStyle>
    </a:lnDef>
  </a:objectDefaults>
  <a:extraClrSchemeLst>
    <a:extraClrScheme>
      <a:clrScheme name="cecbac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cbac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cbac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cbac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cbac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cbac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cbac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12001</TotalTime>
  <Words>1206</Words>
  <Application>Microsoft Office PowerPoint</Application>
  <PresentationFormat>On-screen Show (4:3)</PresentationFormat>
  <Paragraphs>216</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Theme1</vt:lpstr>
      <vt:lpstr>PowerPoint Presentation</vt:lpstr>
      <vt:lpstr>Overview</vt:lpstr>
      <vt:lpstr>Energy Efficiency Research Program Overview</vt:lpstr>
      <vt:lpstr>Electric Program Investment Charge (EPIC)</vt:lpstr>
      <vt:lpstr>Bringing clean energy ideas to the marketplace for the benefit of  California IOU ratepayers </vt:lpstr>
      <vt:lpstr>PowerPoint Presentation</vt:lpstr>
      <vt:lpstr>Energy Commission 2012-2014 EPIC Budget (Million $)</vt:lpstr>
      <vt:lpstr>Upcoming EPIC Solicitations from 2012-2014 Plan</vt:lpstr>
      <vt:lpstr>Upcoming EPIC Solicitations from 2012-2014 Plan</vt:lpstr>
      <vt:lpstr>2015-17 EPIC Investment Plan (proposed)</vt:lpstr>
      <vt:lpstr>Energy Commission  Proposed 2015-2017 EPIC Budget (Million)</vt:lpstr>
      <vt:lpstr>PowerPoint Presentation</vt:lpstr>
      <vt:lpstr>PowerPoint Presentation</vt:lpstr>
      <vt:lpstr>PowerPoint Presentation</vt:lpstr>
      <vt:lpstr>PowerPoint Presentation</vt:lpstr>
      <vt:lpstr>PowerPoint Presentation</vt:lpstr>
      <vt:lpstr>Contacts</vt:lpstr>
    </vt:vector>
  </TitlesOfParts>
  <Company>California Energy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Bob Aldrich</dc:creator>
  <cp:lastModifiedBy>David</cp:lastModifiedBy>
  <cp:revision>1207</cp:revision>
  <dcterms:created xsi:type="dcterms:W3CDTF">2012-09-26T04:19:01Z</dcterms:created>
  <dcterms:modified xsi:type="dcterms:W3CDTF">2014-05-20T14:44:56Z</dcterms:modified>
</cp:coreProperties>
</file>