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82"/>
  </p:notesMasterIdLst>
  <p:sldIdLst>
    <p:sldId id="258" r:id="rId3"/>
    <p:sldId id="263" r:id="rId4"/>
    <p:sldId id="299" r:id="rId5"/>
    <p:sldId id="303" r:id="rId6"/>
    <p:sldId id="300" r:id="rId7"/>
    <p:sldId id="301" r:id="rId8"/>
    <p:sldId id="302" r:id="rId9"/>
    <p:sldId id="304" r:id="rId10"/>
    <p:sldId id="264" r:id="rId11"/>
    <p:sldId id="265" r:id="rId12"/>
    <p:sldId id="266" r:id="rId13"/>
    <p:sldId id="267" r:id="rId14"/>
    <p:sldId id="268" r:id="rId15"/>
    <p:sldId id="269" r:id="rId16"/>
    <p:sldId id="270" r:id="rId17"/>
    <p:sldId id="305" r:id="rId18"/>
    <p:sldId id="306" r:id="rId19"/>
    <p:sldId id="271" r:id="rId20"/>
    <p:sldId id="272" r:id="rId21"/>
    <p:sldId id="274" r:id="rId22"/>
    <p:sldId id="307" r:id="rId23"/>
    <p:sldId id="275" r:id="rId24"/>
    <p:sldId id="276" r:id="rId25"/>
    <p:sldId id="277" r:id="rId26"/>
    <p:sldId id="278" r:id="rId27"/>
    <p:sldId id="279" r:id="rId28"/>
    <p:sldId id="314" r:id="rId29"/>
    <p:sldId id="315" r:id="rId30"/>
    <p:sldId id="280" r:id="rId31"/>
    <p:sldId id="281" r:id="rId32"/>
    <p:sldId id="346" r:id="rId33"/>
    <p:sldId id="282" r:id="rId34"/>
    <p:sldId id="283" r:id="rId35"/>
    <p:sldId id="308" r:id="rId36"/>
    <p:sldId id="284" r:id="rId37"/>
    <p:sldId id="285" r:id="rId38"/>
    <p:sldId id="286" r:id="rId39"/>
    <p:sldId id="287" r:id="rId40"/>
    <p:sldId id="311" r:id="rId41"/>
    <p:sldId id="322" r:id="rId42"/>
    <p:sldId id="288" r:id="rId43"/>
    <p:sldId id="289" r:id="rId44"/>
    <p:sldId id="290" r:id="rId45"/>
    <p:sldId id="291" r:id="rId46"/>
    <p:sldId id="292" r:id="rId47"/>
    <p:sldId id="293" r:id="rId48"/>
    <p:sldId id="312" r:id="rId49"/>
    <p:sldId id="318" r:id="rId50"/>
    <p:sldId id="320" r:id="rId51"/>
    <p:sldId id="319" r:id="rId52"/>
    <p:sldId id="321" r:id="rId53"/>
    <p:sldId id="295" r:id="rId54"/>
    <p:sldId id="323" r:id="rId55"/>
    <p:sldId id="296" r:id="rId56"/>
    <p:sldId id="324" r:id="rId57"/>
    <p:sldId id="297" r:id="rId58"/>
    <p:sldId id="325" r:id="rId59"/>
    <p:sldId id="298" r:id="rId60"/>
    <p:sldId id="326" r:id="rId61"/>
    <p:sldId id="327" r:id="rId62"/>
    <p:sldId id="328" r:id="rId63"/>
    <p:sldId id="329" r:id="rId64"/>
    <p:sldId id="330" r:id="rId65"/>
    <p:sldId id="331" r:id="rId66"/>
    <p:sldId id="332" r:id="rId67"/>
    <p:sldId id="333" r:id="rId68"/>
    <p:sldId id="261"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738" y="-226"/>
      </p:cViewPr>
      <p:guideLst>
        <p:guide orient="horz" pos="2160"/>
        <p:guide pos="2880"/>
      </p:guideLst>
    </p:cSldViewPr>
  </p:slideViewPr>
  <p:notesTextViewPr>
    <p:cViewPr>
      <p:scale>
        <a:sx n="1" d="1"/>
        <a:sy n="1" d="1"/>
      </p:scale>
      <p:origin x="0" y="0"/>
    </p:cViewPr>
  </p:notesTextViewPr>
  <p:sorterViewPr>
    <p:cViewPr>
      <p:scale>
        <a:sx n="66" d="100"/>
        <a:sy n="66" d="100"/>
      </p:scale>
      <p:origin x="0" y="45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chgtfwa\My%20Documents\products\48_50%20EnergyX%20v2\CEF%20vs%20Ambient%20OAT%20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CEF</a:t>
            </a:r>
            <a:r>
              <a:rPr lang="en-US" baseline="0" dirty="0" smtClean="0"/>
              <a:t> </a:t>
            </a:r>
            <a:r>
              <a:rPr lang="en-US" baseline="0" dirty="0"/>
              <a:t>vs Application EER</a:t>
            </a:r>
            <a:endParaRPr lang="en-US" dirty="0"/>
          </a:p>
        </c:rich>
      </c:tx>
      <c:layout>
        <c:manualLayout>
          <c:xMode val="edge"/>
          <c:yMode val="edge"/>
          <c:x val="9.3252502729195448E-3"/>
          <c:y val="2.1465692266076145E-2"/>
        </c:manualLayout>
      </c:layout>
    </c:title>
    <c:plotArea>
      <c:layout>
        <c:manualLayout>
          <c:layoutTarget val="inner"/>
          <c:xMode val="edge"/>
          <c:yMode val="edge"/>
          <c:x val="8.918648005185173E-2"/>
          <c:y val="0.14559718608185176"/>
          <c:w val="0.66279515945463396"/>
          <c:h val="0.71900137901662553"/>
        </c:manualLayout>
      </c:layout>
      <c:lineChart>
        <c:grouping val="standard"/>
        <c:ser>
          <c:idx val="0"/>
          <c:order val="0"/>
          <c:tx>
            <c:strRef>
              <c:f>Sheet1!$G$8</c:f>
              <c:strCache>
                <c:ptCount val="1"/>
                <c:pt idx="0">
                  <c:v>Base Unit Application EER</c:v>
                </c:pt>
              </c:strCache>
            </c:strRef>
          </c:tx>
          <c:cat>
            <c:numRef>
              <c:f>Sheet1!$D$9:$D$21</c:f>
              <c:numCache>
                <c:formatCode>General</c:formatCode>
                <c:ptCount val="13"/>
                <c:pt idx="0">
                  <c:v>65</c:v>
                </c:pt>
                <c:pt idx="1">
                  <c:v>70</c:v>
                </c:pt>
                <c:pt idx="2">
                  <c:v>75</c:v>
                </c:pt>
                <c:pt idx="3">
                  <c:v>80</c:v>
                </c:pt>
                <c:pt idx="4">
                  <c:v>85</c:v>
                </c:pt>
                <c:pt idx="5">
                  <c:v>90</c:v>
                </c:pt>
                <c:pt idx="6">
                  <c:v>95</c:v>
                </c:pt>
                <c:pt idx="7">
                  <c:v>100</c:v>
                </c:pt>
                <c:pt idx="8">
                  <c:v>105</c:v>
                </c:pt>
                <c:pt idx="9">
                  <c:v>110</c:v>
                </c:pt>
                <c:pt idx="10">
                  <c:v>115</c:v>
                </c:pt>
                <c:pt idx="11">
                  <c:v>120</c:v>
                </c:pt>
                <c:pt idx="12">
                  <c:v>125</c:v>
                </c:pt>
              </c:numCache>
            </c:numRef>
          </c:cat>
          <c:val>
            <c:numRef>
              <c:f>Sheet1!$G$9:$G$21</c:f>
              <c:numCache>
                <c:formatCode>0.00</c:formatCode>
                <c:ptCount val="13"/>
                <c:pt idx="0">
                  <c:v>18.62</c:v>
                </c:pt>
                <c:pt idx="1">
                  <c:v>17.41</c:v>
                </c:pt>
                <c:pt idx="2">
                  <c:v>16.25</c:v>
                </c:pt>
                <c:pt idx="3">
                  <c:v>15.07</c:v>
                </c:pt>
                <c:pt idx="4">
                  <c:v>14.01</c:v>
                </c:pt>
                <c:pt idx="5">
                  <c:v>12.99</c:v>
                </c:pt>
                <c:pt idx="6">
                  <c:v>12.07</c:v>
                </c:pt>
                <c:pt idx="7">
                  <c:v>11.15</c:v>
                </c:pt>
                <c:pt idx="8">
                  <c:v>10.33</c:v>
                </c:pt>
                <c:pt idx="9">
                  <c:v>9.5</c:v>
                </c:pt>
                <c:pt idx="10">
                  <c:v>8.75</c:v>
                </c:pt>
                <c:pt idx="11">
                  <c:v>8.01</c:v>
                </c:pt>
                <c:pt idx="12">
                  <c:v>7.33</c:v>
                </c:pt>
              </c:numCache>
            </c:numRef>
          </c:val>
        </c:ser>
        <c:ser>
          <c:idx val="1"/>
          <c:order val="1"/>
          <c:tx>
            <c:strRef>
              <c:f>Sheet1!$N$8</c:f>
              <c:strCache>
                <c:ptCount val="1"/>
                <c:pt idx="0">
                  <c:v>EnergyX System CEF</c:v>
                </c:pt>
              </c:strCache>
            </c:strRef>
          </c:tx>
          <c:spPr>
            <a:ln>
              <a:solidFill>
                <a:srgbClr val="00B050"/>
              </a:solidFill>
            </a:ln>
          </c:spPr>
          <c:marker>
            <c:symbol val="square"/>
            <c:size val="7"/>
            <c:spPr>
              <a:solidFill>
                <a:srgbClr val="00B050"/>
              </a:solidFill>
              <a:ln>
                <a:solidFill>
                  <a:srgbClr val="00B050"/>
                </a:solidFill>
              </a:ln>
            </c:spPr>
          </c:marker>
          <c:val>
            <c:numRef>
              <c:f>Sheet1!$N$9:$N$21</c:f>
              <c:numCache>
                <c:formatCode>0.00</c:formatCode>
                <c:ptCount val="13"/>
                <c:pt idx="0">
                  <c:v>13.72</c:v>
                </c:pt>
                <c:pt idx="1">
                  <c:v>14.09</c:v>
                </c:pt>
                <c:pt idx="2">
                  <c:v>15.19</c:v>
                </c:pt>
                <c:pt idx="3">
                  <c:v>15.74</c:v>
                </c:pt>
                <c:pt idx="4">
                  <c:v>16.43</c:v>
                </c:pt>
                <c:pt idx="5">
                  <c:v>17.04</c:v>
                </c:pt>
                <c:pt idx="6">
                  <c:v>17.73</c:v>
                </c:pt>
                <c:pt idx="7">
                  <c:v>18.420000000000002</c:v>
                </c:pt>
                <c:pt idx="8">
                  <c:v>19.190000000000001</c:v>
                </c:pt>
                <c:pt idx="9">
                  <c:v>20.03</c:v>
                </c:pt>
                <c:pt idx="10">
                  <c:v>20.399999999999999</c:v>
                </c:pt>
                <c:pt idx="11">
                  <c:v>21.23</c:v>
                </c:pt>
                <c:pt idx="12">
                  <c:v>21.6</c:v>
                </c:pt>
              </c:numCache>
            </c:numRef>
          </c:val>
        </c:ser>
        <c:marker val="1"/>
        <c:axId val="197865856"/>
        <c:axId val="197868160"/>
      </c:lineChart>
      <c:catAx>
        <c:axId val="197865856"/>
        <c:scaling>
          <c:orientation val="minMax"/>
        </c:scaling>
        <c:axPos val="b"/>
        <c:majorGridlines/>
        <c:title>
          <c:tx>
            <c:rich>
              <a:bodyPr/>
              <a:lstStyle/>
              <a:p>
                <a:pPr>
                  <a:defRPr/>
                </a:pPr>
                <a:r>
                  <a:rPr lang="en-US" dirty="0"/>
                  <a:t>Outdoor</a:t>
                </a:r>
                <a:r>
                  <a:rPr lang="en-US" baseline="0" dirty="0"/>
                  <a:t> Air Temp (deg F)</a:t>
                </a:r>
                <a:endParaRPr lang="en-US" dirty="0"/>
              </a:p>
            </c:rich>
          </c:tx>
          <c:layout>
            <c:manualLayout>
              <c:xMode val="edge"/>
              <c:yMode val="edge"/>
              <c:x val="0.32804090307296208"/>
              <c:y val="0.94712256277119899"/>
            </c:manualLayout>
          </c:layout>
        </c:title>
        <c:numFmt formatCode="General" sourceLinked="1"/>
        <c:majorTickMark val="none"/>
        <c:tickLblPos val="nextTo"/>
        <c:crossAx val="197868160"/>
        <c:crosses val="autoZero"/>
        <c:auto val="1"/>
        <c:lblAlgn val="ctr"/>
        <c:lblOffset val="100"/>
      </c:catAx>
      <c:valAx>
        <c:axId val="197868160"/>
        <c:scaling>
          <c:orientation val="minMax"/>
          <c:min val="5"/>
        </c:scaling>
        <c:axPos val="l"/>
        <c:majorGridlines/>
        <c:title>
          <c:tx>
            <c:rich>
              <a:bodyPr/>
              <a:lstStyle/>
              <a:p>
                <a:pPr>
                  <a:defRPr/>
                </a:pPr>
                <a:r>
                  <a:rPr lang="en-US" dirty="0"/>
                  <a:t>EER or CEF</a:t>
                </a:r>
              </a:p>
            </c:rich>
          </c:tx>
          <c:layout>
            <c:manualLayout>
              <c:xMode val="edge"/>
              <c:yMode val="edge"/>
              <c:x val="5.9380298701600998E-4"/>
              <c:y val="0.41222787526858401"/>
            </c:manualLayout>
          </c:layout>
        </c:title>
        <c:numFmt formatCode="0.0" sourceLinked="0"/>
        <c:majorTickMark val="none"/>
        <c:tickLblPos val="nextTo"/>
        <c:crossAx val="197865856"/>
        <c:crosses val="autoZero"/>
        <c:crossBetween val="midCat"/>
      </c:valAx>
    </c:plotArea>
    <c:legend>
      <c:legendPos val="r"/>
    </c:legend>
    <c:plotVisOnly val="1"/>
    <c:dispBlanksAs val="gap"/>
  </c:chart>
  <c:externalData r:id="rId1"/>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0.77876</cdr:x>
      <cdr:y>0.63835</cdr:y>
    </cdr:from>
    <cdr:to>
      <cdr:x>0.79646</cdr:x>
      <cdr:y>0.67954</cdr:y>
    </cdr:to>
    <cdr:sp macro="" textlink="">
      <cdr:nvSpPr>
        <cdr:cNvPr id="3" name="Oval 2"/>
        <cdr:cNvSpPr/>
      </cdr:nvSpPr>
      <cdr:spPr>
        <a:xfrm xmlns:a="http://schemas.openxmlformats.org/drawingml/2006/main">
          <a:off x="6705600" y="2362200"/>
          <a:ext cx="152400" cy="152400"/>
        </a:xfrm>
        <a:prstGeom xmlns:a="http://schemas.openxmlformats.org/drawingml/2006/main" prst="ellipse">
          <a:avLst/>
        </a:prstGeom>
        <a:ln xmlns:a="http://schemas.openxmlformats.org/drawingml/2006/main">
          <a:solidFill>
            <a:schemeClr val="tx1"/>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0.81416</cdr:x>
      <cdr:y>0.61776</cdr:y>
    </cdr:from>
    <cdr:to>
      <cdr:x>0.92035</cdr:x>
      <cdr:y>0.72072</cdr:y>
    </cdr:to>
    <cdr:sp macro="" textlink="">
      <cdr:nvSpPr>
        <cdr:cNvPr id="4" name="TextBox 3"/>
        <cdr:cNvSpPr txBox="1"/>
      </cdr:nvSpPr>
      <cdr:spPr>
        <a:xfrm xmlns:a="http://schemas.openxmlformats.org/drawingml/2006/main">
          <a:off x="7010400" y="22860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Full load Rating Point</a:t>
          </a:r>
          <a:endParaRPr lang="en-US" sz="1100" dirty="0"/>
        </a:p>
      </cdr:txBody>
    </cdr:sp>
  </cdr:relSizeAnchor>
  <cdr:relSizeAnchor xmlns:cdr="http://schemas.openxmlformats.org/drawingml/2006/chartDrawing">
    <cdr:from>
      <cdr:x>0.44248</cdr:x>
      <cdr:y>0.35006</cdr:y>
    </cdr:from>
    <cdr:to>
      <cdr:x>0.47788</cdr:x>
      <cdr:y>0.59717</cdr:y>
    </cdr:to>
    <cdr:sp macro="" textlink="">
      <cdr:nvSpPr>
        <cdr:cNvPr id="5" name="Right Brace 4"/>
        <cdr:cNvSpPr/>
      </cdr:nvSpPr>
      <cdr:spPr>
        <a:xfrm xmlns:a="http://schemas.openxmlformats.org/drawingml/2006/main">
          <a:off x="3810000" y="1295400"/>
          <a:ext cx="304799" cy="914398"/>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0.46903</cdr:x>
      <cdr:y>0.41184</cdr:y>
    </cdr:from>
    <cdr:to>
      <cdr:x>0.70797</cdr:x>
      <cdr:y>0.49421</cdr:y>
    </cdr:to>
    <cdr:sp macro="" textlink="">
      <cdr:nvSpPr>
        <cdr:cNvPr id="6" name="TextBox 5"/>
        <cdr:cNvSpPr txBox="1"/>
      </cdr:nvSpPr>
      <cdr:spPr>
        <a:xfrm xmlns:a="http://schemas.openxmlformats.org/drawingml/2006/main">
          <a:off x="4038600" y="1524000"/>
          <a:ext cx="2057416" cy="30480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100" dirty="0" smtClean="0"/>
            <a:t>Combined Rating Improvement</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D6D5467-A58D-447C-AC59-C6C34C8F436A}" type="datetimeFigureOut">
              <a:rPr lang="en-US" smtClean="0"/>
              <a:pPr/>
              <a:t>5/8/2014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0428DF-7CB0-4DC5-816A-A18E6774296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19</a:t>
            </a:fld>
            <a:endParaRPr lang="en-US" dirty="0"/>
          </a:p>
        </p:txBody>
      </p:sp>
    </p:spTree>
    <p:extLst>
      <p:ext uri="{BB962C8B-B14F-4D97-AF65-F5344CB8AC3E}">
        <p14:creationId xmlns="" xmlns:p14="http://schemas.microsoft.com/office/powerpoint/2010/main" val="113611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1616B-55E0-4B7D-A007-5F36908FA890}" type="slidenum">
              <a:rPr lang="en-US"/>
              <a:pPr/>
              <a:t>39</a:t>
            </a:fld>
            <a:endParaRPr lang="en-US" dirty="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41</a:t>
            </a:fld>
            <a:endParaRPr lang="en-US" dirty="0"/>
          </a:p>
        </p:txBody>
      </p:sp>
    </p:spTree>
    <p:extLst>
      <p:ext uri="{BB962C8B-B14F-4D97-AF65-F5344CB8AC3E}">
        <p14:creationId xmlns:p14="http://schemas.microsoft.com/office/powerpoint/2010/main" xmlns="" val="3555352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42</a:t>
            </a:fld>
            <a:endParaRPr lang="en-US" dirty="0"/>
          </a:p>
        </p:txBody>
      </p:sp>
    </p:spTree>
    <p:extLst>
      <p:ext uri="{BB962C8B-B14F-4D97-AF65-F5344CB8AC3E}">
        <p14:creationId xmlns:p14="http://schemas.microsoft.com/office/powerpoint/2010/main" xmlns="" val="2528344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46</a:t>
            </a:fld>
            <a:endParaRPr lang="en-US" dirty="0"/>
          </a:p>
        </p:txBody>
      </p:sp>
    </p:spTree>
    <p:extLst>
      <p:ext uri="{BB962C8B-B14F-4D97-AF65-F5344CB8AC3E}">
        <p14:creationId xmlns:p14="http://schemas.microsoft.com/office/powerpoint/2010/main" xmlns="" val="164927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47</a:t>
            </a:fld>
            <a:endParaRPr lang="en-US" dirty="0"/>
          </a:p>
        </p:txBody>
      </p:sp>
    </p:spTree>
    <p:extLst>
      <p:ext uri="{BB962C8B-B14F-4D97-AF65-F5344CB8AC3E}">
        <p14:creationId xmlns:p14="http://schemas.microsoft.com/office/powerpoint/2010/main" xmlns="" val="183482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48</a:t>
            </a:fld>
            <a:endParaRPr lang="en-US" dirty="0"/>
          </a:p>
        </p:txBody>
      </p:sp>
    </p:spTree>
    <p:extLst>
      <p:ext uri="{BB962C8B-B14F-4D97-AF65-F5344CB8AC3E}">
        <p14:creationId xmlns="" xmlns:p14="http://schemas.microsoft.com/office/powerpoint/2010/main" val="3406788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50</a:t>
            </a:fld>
            <a:endParaRPr lang="en-US" dirty="0"/>
          </a:p>
        </p:txBody>
      </p:sp>
    </p:spTree>
    <p:extLst>
      <p:ext uri="{BB962C8B-B14F-4D97-AF65-F5344CB8AC3E}">
        <p14:creationId xmlns="" xmlns:p14="http://schemas.microsoft.com/office/powerpoint/2010/main" val="1955935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xmlns="" val="178970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xmlns="" val="846599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5FA5C2-00FD-4043-B5BD-C017798F5370}" type="slidenum">
              <a:rPr lang="en-US" smtClean="0"/>
              <a:pPr>
                <a:defRPr/>
              </a:pPr>
              <a:t>56</a:t>
            </a:fld>
            <a:endParaRPr lang="en-US" dirty="0"/>
          </a:p>
        </p:txBody>
      </p:sp>
    </p:spTree>
    <p:extLst>
      <p:ext uri="{BB962C8B-B14F-4D97-AF65-F5344CB8AC3E}">
        <p14:creationId xmlns="" xmlns:p14="http://schemas.microsoft.com/office/powerpoint/2010/main" val="261260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23</a:t>
            </a:fld>
            <a:endParaRPr lang="en-US" dirty="0"/>
          </a:p>
        </p:txBody>
      </p:sp>
    </p:spTree>
    <p:extLst>
      <p:ext uri="{BB962C8B-B14F-4D97-AF65-F5344CB8AC3E}">
        <p14:creationId xmlns="" xmlns:p14="http://schemas.microsoft.com/office/powerpoint/2010/main" val="415874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24</a:t>
            </a:fld>
            <a:endParaRPr lang="en-US" dirty="0"/>
          </a:p>
        </p:txBody>
      </p:sp>
    </p:spTree>
    <p:extLst>
      <p:ext uri="{BB962C8B-B14F-4D97-AF65-F5344CB8AC3E}">
        <p14:creationId xmlns="" xmlns:p14="http://schemas.microsoft.com/office/powerpoint/2010/main" val="415874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45FA5C2-00FD-4043-B5BD-C017798F5370}" type="slidenum">
              <a:rPr lang="en-US" smtClean="0"/>
              <a:pPr>
                <a:defRPr/>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33</a:t>
            </a:fld>
            <a:endParaRPr lang="en-US" dirty="0"/>
          </a:p>
        </p:txBody>
      </p:sp>
    </p:spTree>
    <p:extLst>
      <p:ext uri="{BB962C8B-B14F-4D97-AF65-F5344CB8AC3E}">
        <p14:creationId xmlns:p14="http://schemas.microsoft.com/office/powerpoint/2010/main" xmlns="" val="309679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67A1E3-B01E-4031-BAEE-D03096ED21FE}" type="slidenum">
              <a:rPr lang="en-US" smtClean="0"/>
              <a:pPr/>
              <a:t>35</a:t>
            </a:fld>
            <a:endParaRPr lang="en-US" dirty="0"/>
          </a:p>
        </p:txBody>
      </p:sp>
    </p:spTree>
    <p:extLst>
      <p:ext uri="{BB962C8B-B14F-4D97-AF65-F5344CB8AC3E}">
        <p14:creationId xmlns:p14="http://schemas.microsoft.com/office/powerpoint/2010/main" xmlns="" val="288009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EBE1E-3C4D-4424-96CC-30E2AA1A59E4}" type="slidenum">
              <a:rPr lang="en-US" smtClean="0"/>
              <a:pPr/>
              <a:t>36</a:t>
            </a:fld>
            <a:endParaRPr lang="en-US" dirty="0"/>
          </a:p>
        </p:txBody>
      </p:sp>
    </p:spTree>
    <p:extLst>
      <p:ext uri="{BB962C8B-B14F-4D97-AF65-F5344CB8AC3E}">
        <p14:creationId xmlns:p14="http://schemas.microsoft.com/office/powerpoint/2010/main" xmlns="" val="291163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18E50D-661A-434A-94B1-4986344D94B7}" type="slidenum">
              <a:rPr lang="en-US" smtClean="0"/>
              <a:pPr/>
              <a:t>37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dirty="0" smtClean="0"/>
          </a:p>
        </p:txBody>
      </p:sp>
      <p:sp>
        <p:nvSpPr>
          <p:cNvPr id="26628" name="Slide Number Placeholder 3"/>
          <p:cNvSpPr>
            <a:spLocks noGrp="1"/>
          </p:cNvSpPr>
          <p:nvPr>
            <p:ph type="sldNum" sz="quarter" idx="5"/>
          </p:nvPr>
        </p:nvSpPr>
        <p:spPr>
          <a:noFill/>
          <a:ln>
            <a:miter lim="800000"/>
            <a:headEnd/>
            <a:tailEnd/>
          </a:ln>
        </p:spPr>
        <p:txBody>
          <a:bodyPr/>
          <a:lstStyle/>
          <a:p>
            <a:fld id="{68B11454-9A76-496E-9E48-547B7E48C749}" type="slidenum">
              <a:rPr lang="en-US" smtClean="0"/>
              <a:pPr/>
              <a:t>38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4207"/>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u="none"/>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124200" y="4876800"/>
            <a:ext cx="2895600" cy="365125"/>
          </a:xfrm>
          <a:prstGeom prst="rect">
            <a:avLst/>
          </a:prstGeom>
        </p:spPr>
        <p:txBody>
          <a:bodyPr/>
          <a:lstStyle>
            <a:lvl1pPr algn="ctr">
              <a:defRPr>
                <a:solidFill>
                  <a:schemeClr val="bg1">
                    <a:lumMod val="50000"/>
                  </a:schemeClr>
                </a:solidFill>
              </a:defRPr>
            </a:lvl1pPr>
          </a:lstStyle>
          <a:p>
            <a:r>
              <a:rPr lang="en-US" dirty="0" smtClean="0">
                <a:solidFill>
                  <a:prstClr val="white">
                    <a:lumMod val="50000"/>
                  </a:prstClr>
                </a:solidFill>
              </a:rPr>
              <a:t>Additional text here</a:t>
            </a:r>
            <a:endParaRPr lang="en-US" dirty="0">
              <a:solidFill>
                <a:prstClr val="white">
                  <a:lumMod val="50000"/>
                </a:prstClr>
              </a:solidFill>
            </a:endParaRPr>
          </a:p>
        </p:txBody>
      </p:sp>
    </p:spTree>
    <p:extLst>
      <p:ext uri="{BB962C8B-B14F-4D97-AF65-F5344CB8AC3E}">
        <p14:creationId xmlns="" xmlns:p14="http://schemas.microsoft.com/office/powerpoint/2010/main" val="282231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5" name="Slide Number Placeholder 4"/>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4" name="Slide Number Placeholder 3"/>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7" name="Slide Number Placeholder 6"/>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7" name="Slide Number Placeholder 6"/>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6" name="Slide Number Placeholder 5"/>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6" name="Slide Number Placeholder 5"/>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639762"/>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04800" y="1066800"/>
            <a:ext cx="8534400" cy="4724400"/>
          </a:xfrm>
        </p:spPr>
        <p:txBody>
          <a:bodyPr>
            <a:normAutofit/>
          </a:bodyPr>
          <a:lstStyle>
            <a:lvl1pPr>
              <a:defRPr sz="1800"/>
            </a:lvl1pPr>
            <a:lvl2pPr>
              <a:defRPr sz="1800">
                <a:solidFill>
                  <a:srgbClr val="0079C1"/>
                </a:solidFill>
              </a:defRPr>
            </a:lvl2pPr>
            <a:lvl3pPr>
              <a:defRPr sz="1800">
                <a:solidFill>
                  <a:srgbClr val="0079C1"/>
                </a:solidFill>
              </a:defRPr>
            </a:lvl3pPr>
            <a:lvl4pPr>
              <a:defRPr sz="1800">
                <a:solidFill>
                  <a:srgbClr val="0079C1"/>
                </a:solidFill>
              </a:defRPr>
            </a:lvl4pPr>
            <a:lvl5pPr>
              <a:defRPr sz="1800">
                <a:solidFill>
                  <a:srgbClr val="0079C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0" y="6492875"/>
            <a:ext cx="609600" cy="365125"/>
          </a:xfrm>
          <a:prstGeom prst="rect">
            <a:avLst/>
          </a:prstGeom>
        </p:spPr>
        <p:txBody>
          <a:bodyPr vert="horz" lIns="91440" tIns="45720" rIns="91440" bIns="45720" rtlCol="0" anchor="ctr"/>
          <a:lstStyle>
            <a:lvl1pPr algn="r">
              <a:defRPr sz="1200">
                <a:solidFill>
                  <a:schemeClr val="tx1"/>
                </a:solidFill>
              </a:defRPr>
            </a:lvl1pPr>
          </a:lstStyle>
          <a:p>
            <a:fld id="{899E0F3E-2A7A-4A66-ACB7-10C79D3F37AC}" type="slidenum">
              <a:rPr lang="en-US" smtClean="0"/>
              <a:pPr/>
              <a:t>‹#›</a:t>
            </a:fld>
            <a:endParaRPr lang="en-US" dirty="0"/>
          </a:p>
        </p:txBody>
      </p:sp>
    </p:spTree>
    <p:extLst>
      <p:ext uri="{BB962C8B-B14F-4D97-AF65-F5344CB8AC3E}">
        <p14:creationId xmlns="" xmlns:p14="http://schemas.microsoft.com/office/powerpoint/2010/main" val="2493092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0" y="6492875"/>
            <a:ext cx="609600" cy="365125"/>
          </a:xfrm>
          <a:prstGeom prst="rect">
            <a:avLst/>
          </a:prstGeom>
        </p:spPr>
        <p:txBody>
          <a:bodyPr vert="horz" lIns="91440" tIns="45720" rIns="91440" bIns="45720" rtlCol="0" anchor="ctr"/>
          <a:lstStyle>
            <a:lvl1pPr algn="r">
              <a:defRPr sz="1200">
                <a:solidFill>
                  <a:schemeClr val="tx1"/>
                </a:solidFill>
              </a:defRPr>
            </a:lvl1pPr>
          </a:lstStyle>
          <a:p>
            <a:fld id="{899E0F3E-2A7A-4A66-ACB7-10C79D3F37AC}" type="slidenum">
              <a:rPr lang="en-US" smtClean="0"/>
              <a:pPr/>
              <a:t>‹#›</a:t>
            </a:fld>
            <a:endParaRPr lang="en-US" dirty="0"/>
          </a:p>
        </p:txBody>
      </p:sp>
    </p:spTree>
    <p:extLst>
      <p:ext uri="{BB962C8B-B14F-4D97-AF65-F5344CB8AC3E}">
        <p14:creationId xmlns="" xmlns:p14="http://schemas.microsoft.com/office/powerpoint/2010/main" val="384235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4"/>
          </p:nvPr>
        </p:nvSpPr>
        <p:spPr>
          <a:xfrm>
            <a:off x="0" y="6492875"/>
            <a:ext cx="609600" cy="365125"/>
          </a:xfrm>
          <a:prstGeom prst="rect">
            <a:avLst/>
          </a:prstGeom>
        </p:spPr>
        <p:txBody>
          <a:bodyPr vert="horz" lIns="91440" tIns="45720" rIns="91440" bIns="45720" rtlCol="0" anchor="ctr"/>
          <a:lstStyle>
            <a:lvl1pPr algn="r">
              <a:defRPr sz="1200">
                <a:solidFill>
                  <a:schemeClr val="tx1"/>
                </a:solidFill>
              </a:defRPr>
            </a:lvl1pPr>
          </a:lstStyle>
          <a:p>
            <a:fld id="{899E0F3E-2A7A-4A66-ACB7-10C79D3F37AC}" type="slidenum">
              <a:rPr lang="en-US" smtClean="0"/>
              <a:pPr/>
              <a:t>‹#›</a:t>
            </a:fld>
            <a:endParaRPr lang="en-US" dirty="0"/>
          </a:p>
        </p:txBody>
      </p:sp>
    </p:spTree>
    <p:extLst>
      <p:ext uri="{BB962C8B-B14F-4D97-AF65-F5344CB8AC3E}">
        <p14:creationId xmlns="" xmlns:p14="http://schemas.microsoft.com/office/powerpoint/2010/main" val="399497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6" name="Slide Number Placeholder 5"/>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6" name="Slide Number Placeholder 5"/>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7" name="Slide Number Placeholder 6"/>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t>Additional text here</a:t>
            </a:r>
            <a:endParaRPr lang="en-US" dirty="0"/>
          </a:p>
        </p:txBody>
      </p:sp>
      <p:sp>
        <p:nvSpPr>
          <p:cNvPr id="9" name="Slide Number Placeholder 8"/>
          <p:cNvSpPr>
            <a:spLocks noGrp="1"/>
          </p:cNvSpPr>
          <p:nvPr>
            <p:ph type="sldNum" sz="quarter" idx="12"/>
          </p:nvPr>
        </p:nvSpPr>
        <p:spPr/>
        <p:txBody>
          <a:bodyPr/>
          <a:lstStyle/>
          <a:p>
            <a:fld id="{899E0F3E-2A7A-4A66-ACB7-10C79D3F37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705600" cy="6397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0" y="6492875"/>
            <a:ext cx="609600" cy="365125"/>
          </a:xfrm>
          <a:prstGeom prst="rect">
            <a:avLst/>
          </a:prstGeom>
        </p:spPr>
        <p:txBody>
          <a:bodyPr vert="horz" lIns="91440" tIns="45720" rIns="91440" bIns="45720" rtlCol="0" anchor="ctr"/>
          <a:lstStyle>
            <a:lvl1pPr algn="r">
              <a:defRPr sz="1200">
                <a:solidFill>
                  <a:schemeClr val="tx1"/>
                </a:solidFill>
              </a:defRPr>
            </a:lvl1pPr>
          </a:lstStyle>
          <a:p>
            <a:fld id="{899E0F3E-2A7A-4A66-ACB7-10C79D3F37AC}" type="slidenum">
              <a:rPr lang="en-US" smtClean="0"/>
              <a:pPr/>
              <a:t>‹#›</a:t>
            </a:fld>
            <a:endParaRPr lang="en-US" dirty="0"/>
          </a:p>
        </p:txBody>
      </p:sp>
    </p:spTree>
    <p:extLst>
      <p:ext uri="{BB962C8B-B14F-4D97-AF65-F5344CB8AC3E}">
        <p14:creationId xmlns="" xmlns:p14="http://schemas.microsoft.com/office/powerpoint/2010/main" val="2656673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spcBef>
          <a:spcPct val="0"/>
        </a:spcBef>
        <a:buNone/>
        <a:defRPr sz="4000" b="1" u="sng" kern="1200">
          <a:solidFill>
            <a:srgbClr val="0079C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b="1" kern="1200">
          <a:solidFill>
            <a:srgbClr val="D4770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33400" y="2438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0" y="6492875"/>
            <a:ext cx="609600" cy="365125"/>
          </a:xfrm>
          <a:prstGeom prst="rect">
            <a:avLst/>
          </a:prstGeom>
        </p:spPr>
        <p:txBody>
          <a:bodyPr vert="horz" lIns="91440" tIns="45720" rIns="91440" bIns="45720" rtlCol="0" anchor="ctr"/>
          <a:lstStyle>
            <a:lvl1pPr algn="r">
              <a:defRPr sz="1200">
                <a:solidFill>
                  <a:schemeClr val="tx1"/>
                </a:solidFill>
              </a:defRPr>
            </a:lvl1pPr>
          </a:lstStyle>
          <a:p>
            <a:fld id="{899E0F3E-2A7A-4A66-ACB7-10C79D3F37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defTabSz="914400" rtl="0" eaLnBrk="1" latinLnBrk="0" hangingPunct="1">
        <a:spcBef>
          <a:spcPct val="0"/>
        </a:spcBef>
        <a:buNone/>
        <a:defRPr lang="en-US" sz="4000" b="1" u="none" kern="1200" dirty="0" smtClean="0">
          <a:solidFill>
            <a:srgbClr val="0079C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wmf"/><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Planning for the Future</a:t>
            </a:r>
            <a:br>
              <a:rPr lang="en-US" dirty="0" smtClean="0"/>
            </a:br>
            <a:r>
              <a:rPr lang="en-US" dirty="0" smtClean="0"/>
              <a:t> using a </a:t>
            </a:r>
            <a:br>
              <a:rPr lang="en-US" dirty="0" smtClean="0"/>
            </a:br>
            <a:r>
              <a:rPr lang="en-US" dirty="0" smtClean="0"/>
              <a:t>Systems Approach</a:t>
            </a:r>
            <a:endParaRPr lang="en-US" dirty="0"/>
          </a:p>
        </p:txBody>
      </p:sp>
      <p:sp>
        <p:nvSpPr>
          <p:cNvPr id="5" name="Subtitle 4"/>
          <p:cNvSpPr>
            <a:spLocks noGrp="1"/>
          </p:cNvSpPr>
          <p:nvPr>
            <p:ph type="subTitle" idx="1"/>
          </p:nvPr>
        </p:nvSpPr>
        <p:spPr>
          <a:xfrm>
            <a:off x="1371600" y="4191000"/>
            <a:ext cx="6400800" cy="762000"/>
          </a:xfrm>
        </p:spPr>
        <p:txBody>
          <a:bodyPr>
            <a:normAutofit fontScale="70000" lnSpcReduction="20000"/>
          </a:bodyPr>
          <a:lstStyle/>
          <a:p>
            <a:r>
              <a:rPr lang="en-US" dirty="0" smtClean="0"/>
              <a:t>Systems Steering Committee</a:t>
            </a:r>
          </a:p>
          <a:p>
            <a:r>
              <a:rPr lang="en-US" dirty="0" smtClean="0"/>
              <a:t>05/07/2014 – AHRI Spring Meeting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srcRect/>
          <a:stretch>
            <a:fillRect/>
          </a:stretch>
        </p:blipFill>
        <p:spPr bwMode="auto">
          <a:xfrm>
            <a:off x="304800" y="1371600"/>
            <a:ext cx="8381999" cy="5029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Background – Overall Building Energy</a:t>
            </a:r>
            <a:endParaRPr lang="en-US" dirty="0"/>
          </a:p>
        </p:txBody>
      </p:sp>
      <p:sp>
        <p:nvSpPr>
          <p:cNvPr id="3" name="Content Placeholder 2"/>
          <p:cNvSpPr>
            <a:spLocks noGrp="1"/>
          </p:cNvSpPr>
          <p:nvPr>
            <p:ph idx="1"/>
          </p:nvPr>
        </p:nvSpPr>
        <p:spPr>
          <a:xfrm>
            <a:off x="152400" y="990600"/>
            <a:ext cx="8915400" cy="5257800"/>
          </a:xfrm>
        </p:spPr>
        <p:txBody>
          <a:bodyPr/>
          <a:lstStyle/>
          <a:p>
            <a:pPr marL="0" indent="0" algn="ctr">
              <a:buNone/>
            </a:pPr>
            <a:r>
              <a:rPr lang="en-US" sz="1600" dirty="0" smtClean="0"/>
              <a:t>Great progress has been made in Building and HVAC efficiency improvements</a:t>
            </a:r>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10</a:t>
            </a:fld>
            <a:endParaRPr lang="en-US" dirty="0"/>
          </a:p>
        </p:txBody>
      </p:sp>
      <p:sp>
        <p:nvSpPr>
          <p:cNvPr id="12" name="TextBox 11"/>
          <p:cNvSpPr txBox="1"/>
          <p:nvPr/>
        </p:nvSpPr>
        <p:spPr>
          <a:xfrm>
            <a:off x="762000" y="6477000"/>
            <a:ext cx="5791714" cy="307777"/>
          </a:xfrm>
          <a:prstGeom prst="rect">
            <a:avLst/>
          </a:prstGeom>
          <a:noFill/>
        </p:spPr>
        <p:txBody>
          <a:bodyPr wrap="none" rtlCol="0">
            <a:spAutoFit/>
          </a:bodyPr>
          <a:lstStyle/>
          <a:p>
            <a:r>
              <a:rPr lang="en-US" sz="1400" dirty="0" smtClean="0"/>
              <a:t>Chart based on ASHRAE 90.1-2013 determination study conducted by PNNL</a:t>
            </a:r>
            <a:endParaRPr lang="en-US" sz="1400" dirty="0"/>
          </a:p>
        </p:txBody>
      </p:sp>
      <p:pic>
        <p:nvPicPr>
          <p:cNvPr id="7" name="Picture 2" descr="New Picture (5)"/>
          <p:cNvPicPr>
            <a:picLocks noChangeAspect="1" noChangeArrowheads="1"/>
          </p:cNvPicPr>
          <p:nvPr/>
        </p:nvPicPr>
        <p:blipFill>
          <a:blip r:embed="rId3" cstate="print"/>
          <a:srcRect/>
          <a:stretch>
            <a:fillRect/>
          </a:stretch>
        </p:blipFill>
        <p:spPr bwMode="auto">
          <a:xfrm>
            <a:off x="1371600" y="4114800"/>
            <a:ext cx="2061713"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Air Cooled Chiller</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11</a:t>
            </a:fld>
            <a:endParaRPr lang="en-US" dirty="0"/>
          </a:p>
        </p:txBody>
      </p:sp>
      <p:sp>
        <p:nvSpPr>
          <p:cNvPr id="12" name="TextBox 11"/>
          <p:cNvSpPr txBox="1"/>
          <p:nvPr/>
        </p:nvSpPr>
        <p:spPr>
          <a:xfrm>
            <a:off x="762000" y="6477000"/>
            <a:ext cx="5791714" cy="307777"/>
          </a:xfrm>
          <a:prstGeom prst="rect">
            <a:avLst/>
          </a:prstGeom>
          <a:noFill/>
        </p:spPr>
        <p:txBody>
          <a:bodyPr wrap="none" rtlCol="0">
            <a:spAutoFit/>
          </a:bodyPr>
          <a:lstStyle/>
          <a:p>
            <a:r>
              <a:rPr lang="en-US" sz="1400" dirty="0" smtClean="0"/>
              <a:t>Chart based on ASHRAE 90.1-2013 determination study conducted by PNNL</a:t>
            </a:r>
            <a:endParaRPr lang="en-US" sz="1400" dirty="0"/>
          </a:p>
        </p:txBody>
      </p:sp>
      <p:pic>
        <p:nvPicPr>
          <p:cNvPr id="2053" name="Picture 5"/>
          <p:cNvPicPr>
            <a:picLocks noChangeAspect="1" noChangeArrowheads="1"/>
          </p:cNvPicPr>
          <p:nvPr/>
        </p:nvPicPr>
        <p:blipFill>
          <a:blip r:embed="rId2" cstate="print"/>
          <a:srcRect/>
          <a:stretch>
            <a:fillRect/>
          </a:stretch>
        </p:blipFill>
        <p:spPr bwMode="auto">
          <a:xfrm>
            <a:off x="609600" y="1295400"/>
            <a:ext cx="8077200" cy="51051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Water Cooled Chiller</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12</a:t>
            </a:fld>
            <a:endParaRPr lang="en-US" dirty="0"/>
          </a:p>
        </p:txBody>
      </p:sp>
      <p:sp>
        <p:nvSpPr>
          <p:cNvPr id="12" name="TextBox 11"/>
          <p:cNvSpPr txBox="1"/>
          <p:nvPr/>
        </p:nvSpPr>
        <p:spPr>
          <a:xfrm>
            <a:off x="762000" y="6477000"/>
            <a:ext cx="5791714" cy="307777"/>
          </a:xfrm>
          <a:prstGeom prst="rect">
            <a:avLst/>
          </a:prstGeom>
          <a:noFill/>
        </p:spPr>
        <p:txBody>
          <a:bodyPr wrap="none" rtlCol="0">
            <a:spAutoFit/>
          </a:bodyPr>
          <a:lstStyle/>
          <a:p>
            <a:r>
              <a:rPr lang="en-US" sz="1400" dirty="0" smtClean="0"/>
              <a:t>Chart based on ASHRAE 90.1-2013 determination study conducted by PNNL</a:t>
            </a:r>
            <a:endParaRPr lang="en-US" sz="1400" dirty="0"/>
          </a:p>
        </p:txBody>
      </p:sp>
      <p:pic>
        <p:nvPicPr>
          <p:cNvPr id="2054" name="Picture 6"/>
          <p:cNvPicPr>
            <a:picLocks noChangeAspect="1" noChangeArrowheads="1"/>
          </p:cNvPicPr>
          <p:nvPr/>
        </p:nvPicPr>
        <p:blipFill>
          <a:blip r:embed="rId2" cstate="print"/>
          <a:srcRect/>
          <a:stretch>
            <a:fillRect/>
          </a:stretch>
        </p:blipFill>
        <p:spPr bwMode="auto">
          <a:xfrm>
            <a:off x="533400" y="1295400"/>
            <a:ext cx="8153400" cy="51316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srcRect/>
          <a:stretch>
            <a:fillRect/>
          </a:stretch>
        </p:blipFill>
        <p:spPr bwMode="auto">
          <a:xfrm>
            <a:off x="533400" y="1371600"/>
            <a:ext cx="7641847" cy="5029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Background – Packaged Rooftop</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13</a:t>
            </a:fld>
            <a:endParaRPr lang="en-US" dirty="0"/>
          </a:p>
        </p:txBody>
      </p:sp>
      <p:sp>
        <p:nvSpPr>
          <p:cNvPr id="12" name="TextBox 11"/>
          <p:cNvSpPr txBox="1"/>
          <p:nvPr/>
        </p:nvSpPr>
        <p:spPr>
          <a:xfrm>
            <a:off x="762000" y="6477000"/>
            <a:ext cx="5791714" cy="307777"/>
          </a:xfrm>
          <a:prstGeom prst="rect">
            <a:avLst/>
          </a:prstGeom>
          <a:noFill/>
        </p:spPr>
        <p:txBody>
          <a:bodyPr wrap="none" rtlCol="0">
            <a:spAutoFit/>
          </a:bodyPr>
          <a:lstStyle/>
          <a:p>
            <a:r>
              <a:rPr lang="en-US" sz="1400" dirty="0" smtClean="0"/>
              <a:t>Chart based on ASHRAE 90.1-2013 determination study conducted by PNNL</a:t>
            </a:r>
            <a:endParaRPr lang="en-US" sz="1400" dirty="0"/>
          </a:p>
        </p:txBody>
      </p:sp>
      <p:pic>
        <p:nvPicPr>
          <p:cNvPr id="2053" name="Picture 5"/>
          <p:cNvPicPr>
            <a:picLocks noChangeAspect="1" noChangeArrowheads="1"/>
          </p:cNvPicPr>
          <p:nvPr/>
        </p:nvPicPr>
        <p:blipFill>
          <a:blip r:embed="rId3" cstate="print"/>
          <a:srcRect/>
          <a:stretch>
            <a:fillRect/>
          </a:stretch>
        </p:blipFill>
        <p:spPr bwMode="auto">
          <a:xfrm>
            <a:off x="533400" y="1371600"/>
            <a:ext cx="7579889" cy="5105134"/>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533400" y="1371600"/>
            <a:ext cx="7620000" cy="5131643"/>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533400" y="1371600"/>
            <a:ext cx="8229600" cy="51926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srcRect/>
          <a:stretch>
            <a:fillRect/>
          </a:stretch>
        </p:blipFill>
        <p:spPr bwMode="auto">
          <a:xfrm>
            <a:off x="533400" y="1371600"/>
            <a:ext cx="8153400" cy="5029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Background – Net Zero Energy Goal</a:t>
            </a:r>
            <a:endParaRPr lang="en-US" dirty="0"/>
          </a:p>
        </p:txBody>
      </p:sp>
      <p:sp>
        <p:nvSpPr>
          <p:cNvPr id="3" name="Content Placeholder 2"/>
          <p:cNvSpPr>
            <a:spLocks noGrp="1"/>
          </p:cNvSpPr>
          <p:nvPr>
            <p:ph idx="1"/>
          </p:nvPr>
        </p:nvSpPr>
        <p:spPr>
          <a:xfrm>
            <a:off x="152400" y="990600"/>
            <a:ext cx="8915400" cy="5257800"/>
          </a:xfrm>
        </p:spPr>
        <p:txBody>
          <a:bodyPr/>
          <a:lstStyle/>
          <a:p>
            <a:pPr marL="0" indent="0" algn="ctr">
              <a:buNone/>
            </a:pPr>
            <a:r>
              <a:rPr lang="en-US" sz="1600" dirty="0" smtClean="0"/>
              <a:t>The Future Challenges are Significant and can not be obtained with conventional approaches</a:t>
            </a:r>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14</a:t>
            </a:fld>
            <a:endParaRPr lang="en-US" dirty="0"/>
          </a:p>
        </p:txBody>
      </p:sp>
      <p:sp>
        <p:nvSpPr>
          <p:cNvPr id="12" name="TextBox 11"/>
          <p:cNvSpPr txBox="1"/>
          <p:nvPr/>
        </p:nvSpPr>
        <p:spPr>
          <a:xfrm>
            <a:off x="762000" y="6477000"/>
            <a:ext cx="5791714" cy="307777"/>
          </a:xfrm>
          <a:prstGeom prst="rect">
            <a:avLst/>
          </a:prstGeom>
          <a:noFill/>
        </p:spPr>
        <p:txBody>
          <a:bodyPr wrap="none" rtlCol="0">
            <a:spAutoFit/>
          </a:bodyPr>
          <a:lstStyle/>
          <a:p>
            <a:r>
              <a:rPr lang="en-US" sz="1400" dirty="0" smtClean="0"/>
              <a:t>Chart based on ASHRAE 90.1-2013 determination study conducted by PNNL</a:t>
            </a:r>
            <a:endParaRPr lang="en-US" sz="1400" dirty="0"/>
          </a:p>
        </p:txBody>
      </p:sp>
      <p:cxnSp>
        <p:nvCxnSpPr>
          <p:cNvPr id="11" name="Straight Connector 10"/>
          <p:cNvCxnSpPr/>
          <p:nvPr/>
        </p:nvCxnSpPr>
        <p:spPr>
          <a:xfrm>
            <a:off x="6400800" y="4114800"/>
            <a:ext cx="1981200" cy="152400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5029200"/>
            <a:ext cx="1447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Net Zero Building Goal</a:t>
            </a:r>
            <a:endParaRPr lang="en-US" dirty="0"/>
          </a:p>
        </p:txBody>
      </p:sp>
      <p:cxnSp>
        <p:nvCxnSpPr>
          <p:cNvPr id="15" name="Straight Arrow Connector 14"/>
          <p:cNvCxnSpPr/>
          <p:nvPr/>
        </p:nvCxnSpPr>
        <p:spPr>
          <a:xfrm flipV="1">
            <a:off x="6629400" y="4876800"/>
            <a:ext cx="685800" cy="3810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Approach</a:t>
            </a:r>
            <a:endParaRPr lang="en-US" dirty="0"/>
          </a:p>
        </p:txBody>
      </p:sp>
      <p:sp>
        <p:nvSpPr>
          <p:cNvPr id="3" name="Content Placeholder 2"/>
          <p:cNvSpPr>
            <a:spLocks noGrp="1"/>
          </p:cNvSpPr>
          <p:nvPr>
            <p:ph idx="1"/>
          </p:nvPr>
        </p:nvSpPr>
        <p:spPr>
          <a:xfrm>
            <a:off x="228600" y="914400"/>
            <a:ext cx="8610600" cy="5257800"/>
          </a:xfrm>
        </p:spPr>
        <p:txBody>
          <a:bodyPr>
            <a:normAutofit/>
          </a:bodyPr>
          <a:lstStyle/>
          <a:p>
            <a:r>
              <a:rPr lang="en-US" sz="1600" dirty="0" smtClean="0"/>
              <a:t>The general focus for HVAC efficiency has been to focus on </a:t>
            </a:r>
            <a:r>
              <a:rPr lang="en-US" sz="1600" u="sng" dirty="0" smtClean="0"/>
              <a:t>full load </a:t>
            </a:r>
            <a:r>
              <a:rPr lang="en-US" sz="1600" dirty="0" smtClean="0"/>
              <a:t>design metrics at a common national average rating condition.</a:t>
            </a:r>
          </a:p>
          <a:p>
            <a:r>
              <a:rPr lang="en-US" sz="1600" dirty="0" smtClean="0"/>
              <a:t>There are some part load and annualized metrics, but they are not used on all products and not recognized by some Energy standards and rebate programs</a:t>
            </a:r>
          </a:p>
          <a:p>
            <a:r>
              <a:rPr lang="en-US" sz="1600" dirty="0" smtClean="0"/>
              <a:t>DOE and standards like ASHRAE 90.1 have historically focused on </a:t>
            </a:r>
            <a:r>
              <a:rPr lang="en-US" sz="1600" u="sng" dirty="0" smtClean="0"/>
              <a:t>prescriptive</a:t>
            </a:r>
            <a:r>
              <a:rPr lang="en-US" sz="1600" dirty="0" smtClean="0"/>
              <a:t> minimum requirements for efficiency as well as separate design requirements like economizers, energy recovery, etc.</a:t>
            </a:r>
          </a:p>
          <a:p>
            <a:r>
              <a:rPr lang="en-US" sz="1600" dirty="0" smtClean="0"/>
              <a:t>The focus on prescriptive requirements is increasing</a:t>
            </a:r>
          </a:p>
          <a:p>
            <a:pPr lvl="1"/>
            <a:r>
              <a:rPr lang="en-US" sz="1600" dirty="0" smtClean="0"/>
              <a:t>DOE is focused on adding multiple prescriptive efficiency requirements with new initiatives on fan efficiency, motor efficiency, inverter efficiency, standby power, for a total of 11 new NPOR’s and 4 new test procedures in 2013</a:t>
            </a:r>
          </a:p>
          <a:p>
            <a:pPr lvl="1"/>
            <a:r>
              <a:rPr lang="en-US" sz="1600" dirty="0" smtClean="0"/>
              <a:t>We likely will end up with multiple metrics for the same unit and possible multiple certification programs</a:t>
            </a:r>
          </a:p>
          <a:p>
            <a:pPr lvl="1"/>
            <a:r>
              <a:rPr lang="en-US" sz="1600" dirty="0" smtClean="0"/>
              <a:t>Some of the discussion and proposals for efficiency standards are focused on prescriptive requirements for features like controls, number of stages, how economizers are controlled, supply air temperature control routines and more where they are trying to engineer the solution and not defining the requirements (limits creative solutions)</a:t>
            </a:r>
          </a:p>
          <a:p>
            <a:r>
              <a:rPr lang="en-US" sz="1600" dirty="0" smtClean="0"/>
              <a:t>This is why standards like ASHRAE 90.1 and IECC are growing in complexity and some states are starting to push back that they are too complex and difficult to enforce.</a:t>
            </a:r>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639762"/>
          </a:xfrm>
        </p:spPr>
        <p:txBody>
          <a:bodyPr/>
          <a:lstStyle/>
          <a:p>
            <a:r>
              <a:rPr lang="en-US" dirty="0" smtClean="0"/>
              <a:t>Efficiency Regulation Complexity</a:t>
            </a: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16</a:t>
            </a:fld>
            <a:endParaRPr lang="en-US" dirty="0"/>
          </a:p>
        </p:txBody>
      </p:sp>
      <p:sp>
        <p:nvSpPr>
          <p:cNvPr id="5" name="Rounded Rectangle 4"/>
          <p:cNvSpPr/>
          <p:nvPr/>
        </p:nvSpPr>
        <p:spPr>
          <a:xfrm>
            <a:off x="2971800" y="990600"/>
            <a:ext cx="1447800" cy="381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pPr>
            <a:r>
              <a:rPr lang="en-US" sz="1000" dirty="0" smtClean="0">
                <a:solidFill>
                  <a:srgbClr val="FFFFFF"/>
                </a:solidFill>
              </a:rPr>
              <a:t>Efficiency Regulations</a:t>
            </a:r>
            <a:endParaRPr lang="en-US" sz="1000" dirty="0">
              <a:solidFill>
                <a:srgbClr val="FFFFFF"/>
              </a:solidFill>
            </a:endParaRPr>
          </a:p>
        </p:txBody>
      </p:sp>
      <p:sp>
        <p:nvSpPr>
          <p:cNvPr id="6" name="Rounded Rectangle 5"/>
          <p:cNvSpPr/>
          <p:nvPr/>
        </p:nvSpPr>
        <p:spPr>
          <a:xfrm>
            <a:off x="838200" y="1600200"/>
            <a:ext cx="14478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Light Commercial</a:t>
            </a:r>
          </a:p>
          <a:p>
            <a:pPr algn="ctr" eaLnBrk="0" fontAlgn="base" hangingPunct="0">
              <a:spcBef>
                <a:spcPct val="0"/>
              </a:spcBef>
              <a:spcAft>
                <a:spcPct val="0"/>
              </a:spcAft>
            </a:pPr>
            <a:r>
              <a:rPr lang="en-US" sz="1000" dirty="0" smtClean="0">
                <a:solidFill>
                  <a:srgbClr val="000000"/>
                </a:solidFill>
              </a:rPr>
              <a:t>(&lt;65K, Single Phase)</a:t>
            </a:r>
            <a:endParaRPr lang="en-US" sz="1000" dirty="0">
              <a:solidFill>
                <a:srgbClr val="000000"/>
              </a:solidFill>
            </a:endParaRPr>
          </a:p>
        </p:txBody>
      </p:sp>
      <p:sp>
        <p:nvSpPr>
          <p:cNvPr id="7" name="Rounded Rectangle 6"/>
          <p:cNvSpPr/>
          <p:nvPr/>
        </p:nvSpPr>
        <p:spPr>
          <a:xfrm>
            <a:off x="5410200" y="1600200"/>
            <a:ext cx="1447800" cy="381000"/>
          </a:xfrm>
          <a:prstGeom prst="roundRect">
            <a:avLst/>
          </a:prstGeom>
          <a:gradFill>
            <a:gsLst>
              <a:gs pos="0">
                <a:srgbClr val="99FF99"/>
              </a:gs>
              <a:gs pos="35000">
                <a:srgbClr val="92D050"/>
              </a:gs>
              <a:gs pos="100000">
                <a:srgbClr val="00B050"/>
              </a:gs>
            </a:gsLst>
          </a:gra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Commercial</a:t>
            </a:r>
          </a:p>
          <a:p>
            <a:pPr algn="ctr" eaLnBrk="0" fontAlgn="base" hangingPunct="0">
              <a:spcBef>
                <a:spcPct val="0"/>
              </a:spcBef>
              <a:spcAft>
                <a:spcPct val="0"/>
              </a:spcAft>
            </a:pPr>
            <a:r>
              <a:rPr lang="en-US" sz="1000" dirty="0" smtClean="0">
                <a:solidFill>
                  <a:srgbClr val="000000"/>
                </a:solidFill>
              </a:rPr>
              <a:t>(≥65K, 3 Phase)</a:t>
            </a:r>
            <a:endParaRPr lang="en-US" sz="1000" dirty="0">
              <a:solidFill>
                <a:srgbClr val="000000"/>
              </a:solidFill>
            </a:endParaRPr>
          </a:p>
        </p:txBody>
      </p:sp>
      <p:sp>
        <p:nvSpPr>
          <p:cNvPr id="8" name="Rounded Rectangle 7"/>
          <p:cNvSpPr/>
          <p:nvPr/>
        </p:nvSpPr>
        <p:spPr>
          <a:xfrm>
            <a:off x="194732" y="3285066"/>
            <a:ext cx="1354667" cy="533400"/>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DOE Standards and Test Procedures</a:t>
            </a:r>
          </a:p>
        </p:txBody>
      </p:sp>
      <p:sp>
        <p:nvSpPr>
          <p:cNvPr id="9" name="Rounded Rectangle 8"/>
          <p:cNvSpPr/>
          <p:nvPr/>
        </p:nvSpPr>
        <p:spPr>
          <a:xfrm>
            <a:off x="1752600" y="3251196"/>
            <a:ext cx="1066800" cy="380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EnergyStar (EPA)</a:t>
            </a:r>
            <a:endParaRPr lang="en-US" sz="1000" dirty="0">
              <a:solidFill>
                <a:srgbClr val="000000"/>
              </a:solidFill>
            </a:endParaRPr>
          </a:p>
        </p:txBody>
      </p:sp>
      <p:sp>
        <p:nvSpPr>
          <p:cNvPr id="10" name="Rounded Rectangle 9"/>
          <p:cNvSpPr/>
          <p:nvPr/>
        </p:nvSpPr>
        <p:spPr>
          <a:xfrm>
            <a:off x="3962400" y="2209800"/>
            <a:ext cx="1524000" cy="381000"/>
          </a:xfrm>
          <a:prstGeom prst="roundRect">
            <a:avLst/>
          </a:prstGeom>
          <a:gradFill>
            <a:gsLst>
              <a:gs pos="0">
                <a:srgbClr val="99FF99"/>
              </a:gs>
              <a:gs pos="35000">
                <a:srgbClr val="92D050"/>
              </a:gs>
              <a:gs pos="100000">
                <a:srgbClr val="00B050"/>
              </a:gs>
            </a:gsLst>
          </a:gra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Minimum Efficiency ASHRAE 90.1</a:t>
            </a:r>
            <a:endParaRPr lang="en-US" sz="1000" dirty="0">
              <a:solidFill>
                <a:srgbClr val="000000"/>
              </a:solidFill>
            </a:endParaRPr>
          </a:p>
        </p:txBody>
      </p:sp>
      <p:sp>
        <p:nvSpPr>
          <p:cNvPr id="11" name="Rounded Rectangle 10"/>
          <p:cNvSpPr/>
          <p:nvPr/>
        </p:nvSpPr>
        <p:spPr>
          <a:xfrm>
            <a:off x="3352800" y="2743200"/>
            <a:ext cx="1447800" cy="381000"/>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Federal Regulations</a:t>
            </a:r>
          </a:p>
          <a:p>
            <a:pPr algn="ctr" eaLnBrk="0" fontAlgn="base" hangingPunct="0">
              <a:spcBef>
                <a:spcPct val="0"/>
              </a:spcBef>
              <a:spcAft>
                <a:spcPct val="0"/>
              </a:spcAft>
            </a:pPr>
            <a:r>
              <a:rPr lang="en-US" sz="1000" dirty="0" smtClean="0">
                <a:solidFill>
                  <a:srgbClr val="000000"/>
                </a:solidFill>
              </a:rPr>
              <a:t>EPAC/ESIA (DOE)</a:t>
            </a:r>
            <a:endParaRPr lang="en-US" sz="1000" dirty="0">
              <a:solidFill>
                <a:srgbClr val="000000"/>
              </a:solidFill>
            </a:endParaRPr>
          </a:p>
        </p:txBody>
      </p:sp>
      <p:sp>
        <p:nvSpPr>
          <p:cNvPr id="12" name="Rounded Rectangle 11"/>
          <p:cNvSpPr/>
          <p:nvPr/>
        </p:nvSpPr>
        <p:spPr>
          <a:xfrm>
            <a:off x="3352800" y="3928523"/>
            <a:ext cx="1447800" cy="1209956"/>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endParaRPr lang="en-US" sz="900" dirty="0" smtClean="0">
              <a:solidFill>
                <a:srgbClr val="000000"/>
              </a:solidFill>
            </a:endParaRPr>
          </a:p>
          <a:p>
            <a:pPr algn="ctr" eaLnBrk="0" fontAlgn="base" hangingPunct="0">
              <a:spcBef>
                <a:spcPct val="0"/>
              </a:spcBef>
              <a:spcAft>
                <a:spcPct val="0"/>
              </a:spcAft>
            </a:pPr>
            <a:r>
              <a:rPr lang="en-US" sz="900" dirty="0" smtClean="0">
                <a:solidFill>
                  <a:srgbClr val="000000"/>
                </a:solidFill>
              </a:rPr>
              <a:t>AC Rooftops &lt;760K</a:t>
            </a:r>
          </a:p>
          <a:p>
            <a:pPr algn="ctr" eaLnBrk="0" fontAlgn="base" hangingPunct="0">
              <a:spcBef>
                <a:spcPct val="0"/>
              </a:spcBef>
              <a:spcAft>
                <a:spcPct val="0"/>
              </a:spcAft>
            </a:pPr>
            <a:r>
              <a:rPr lang="en-US" sz="900" dirty="0" smtClean="0">
                <a:solidFill>
                  <a:srgbClr val="000000"/>
                </a:solidFill>
              </a:rPr>
              <a:t>WC Packaged &lt;760K</a:t>
            </a:r>
          </a:p>
          <a:p>
            <a:pPr algn="ctr" eaLnBrk="0" fontAlgn="base" hangingPunct="0">
              <a:spcBef>
                <a:spcPct val="0"/>
              </a:spcBef>
              <a:spcAft>
                <a:spcPct val="0"/>
              </a:spcAft>
            </a:pPr>
            <a:r>
              <a:rPr lang="en-US" sz="900" dirty="0" smtClean="0">
                <a:solidFill>
                  <a:srgbClr val="000000"/>
                </a:solidFill>
              </a:rPr>
              <a:t>AC Cond Units &lt;240K</a:t>
            </a:r>
          </a:p>
          <a:p>
            <a:pPr algn="ctr" eaLnBrk="0" fontAlgn="base" hangingPunct="0">
              <a:spcBef>
                <a:spcPct val="0"/>
              </a:spcBef>
              <a:spcAft>
                <a:spcPct val="0"/>
              </a:spcAft>
            </a:pPr>
            <a:r>
              <a:rPr lang="en-US" sz="900" dirty="0" smtClean="0">
                <a:solidFill>
                  <a:srgbClr val="000000"/>
                </a:solidFill>
              </a:rPr>
              <a:t>WSHP</a:t>
            </a:r>
          </a:p>
          <a:p>
            <a:pPr algn="ctr" eaLnBrk="0" fontAlgn="base" hangingPunct="0">
              <a:spcBef>
                <a:spcPct val="0"/>
              </a:spcBef>
              <a:spcAft>
                <a:spcPct val="0"/>
              </a:spcAft>
            </a:pPr>
            <a:r>
              <a:rPr lang="en-US" sz="900" dirty="0" smtClean="0">
                <a:solidFill>
                  <a:srgbClr val="000000"/>
                </a:solidFill>
              </a:rPr>
              <a:t>VRF &lt;300K </a:t>
            </a:r>
          </a:p>
          <a:p>
            <a:pPr algn="ctr" eaLnBrk="0" fontAlgn="base" hangingPunct="0">
              <a:spcBef>
                <a:spcPct val="0"/>
              </a:spcBef>
              <a:spcAft>
                <a:spcPct val="0"/>
              </a:spcAft>
            </a:pPr>
            <a:r>
              <a:rPr lang="en-US" sz="900" dirty="0" smtClean="0">
                <a:solidFill>
                  <a:srgbClr val="000000"/>
                </a:solidFill>
              </a:rPr>
              <a:t>Motors</a:t>
            </a:r>
          </a:p>
          <a:p>
            <a:pPr algn="ctr" eaLnBrk="0" fontAlgn="base" hangingPunct="0">
              <a:spcBef>
                <a:spcPct val="0"/>
              </a:spcBef>
              <a:spcAft>
                <a:spcPct val="0"/>
              </a:spcAft>
            </a:pPr>
            <a:r>
              <a:rPr lang="en-US" sz="900" dirty="0" smtClean="0">
                <a:solidFill>
                  <a:srgbClr val="000000"/>
                </a:solidFill>
              </a:rPr>
              <a:t>Gas Furnace</a:t>
            </a:r>
          </a:p>
          <a:p>
            <a:pPr algn="ctr" eaLnBrk="0" fontAlgn="base" hangingPunct="0">
              <a:spcBef>
                <a:spcPct val="0"/>
              </a:spcBef>
              <a:spcAft>
                <a:spcPct val="0"/>
              </a:spcAft>
            </a:pPr>
            <a:r>
              <a:rPr lang="en-US" sz="900" dirty="0" smtClean="0">
                <a:solidFill>
                  <a:srgbClr val="000000"/>
                </a:solidFill>
              </a:rPr>
              <a:t>Fans</a:t>
            </a:r>
            <a:br>
              <a:rPr lang="en-US" sz="900" dirty="0" smtClean="0">
                <a:solidFill>
                  <a:srgbClr val="000000"/>
                </a:solidFill>
              </a:rPr>
            </a:br>
            <a:endParaRPr lang="en-US" sz="900" dirty="0" smtClean="0">
              <a:solidFill>
                <a:srgbClr val="000000"/>
              </a:solidFill>
            </a:endParaRPr>
          </a:p>
        </p:txBody>
      </p:sp>
      <p:sp>
        <p:nvSpPr>
          <p:cNvPr id="13" name="Rounded Rectangle 12"/>
          <p:cNvSpPr/>
          <p:nvPr/>
        </p:nvSpPr>
        <p:spPr>
          <a:xfrm>
            <a:off x="3352799" y="3242732"/>
            <a:ext cx="1447800" cy="574947"/>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ASHRAE 90.1 Requirements</a:t>
            </a:r>
          </a:p>
        </p:txBody>
      </p:sp>
      <p:sp>
        <p:nvSpPr>
          <p:cNvPr id="14" name="Rounded Rectangle 13"/>
          <p:cNvSpPr/>
          <p:nvPr/>
        </p:nvSpPr>
        <p:spPr>
          <a:xfrm>
            <a:off x="4953000" y="2743200"/>
            <a:ext cx="16510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Non Federal Requirements</a:t>
            </a:r>
            <a:endParaRPr lang="en-US" sz="1000" dirty="0">
              <a:solidFill>
                <a:srgbClr val="000000"/>
              </a:solidFill>
            </a:endParaRPr>
          </a:p>
        </p:txBody>
      </p:sp>
      <p:sp>
        <p:nvSpPr>
          <p:cNvPr id="15" name="Rounded Rectangle 14"/>
          <p:cNvSpPr/>
          <p:nvPr/>
        </p:nvSpPr>
        <p:spPr>
          <a:xfrm>
            <a:off x="4927597" y="3276600"/>
            <a:ext cx="1710267" cy="69347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ASHRAE 90.1,</a:t>
            </a:r>
          </a:p>
          <a:p>
            <a:pPr algn="ctr" eaLnBrk="0" fontAlgn="base" hangingPunct="0">
              <a:spcBef>
                <a:spcPct val="0"/>
              </a:spcBef>
              <a:spcAft>
                <a:spcPct val="0"/>
              </a:spcAft>
            </a:pPr>
            <a:r>
              <a:rPr lang="en-US" sz="1000" dirty="0" smtClean="0">
                <a:solidFill>
                  <a:srgbClr val="000000"/>
                </a:solidFill>
              </a:rPr>
              <a:t>IECC</a:t>
            </a:r>
          </a:p>
          <a:p>
            <a:pPr algn="ctr" eaLnBrk="0" fontAlgn="base" hangingPunct="0">
              <a:spcBef>
                <a:spcPct val="0"/>
              </a:spcBef>
              <a:spcAft>
                <a:spcPct val="0"/>
              </a:spcAft>
            </a:pPr>
            <a:r>
              <a:rPr lang="en-US" sz="1000" dirty="0" smtClean="0">
                <a:solidFill>
                  <a:srgbClr val="000000"/>
                </a:solidFill>
              </a:rPr>
              <a:t>State Codes (Title 20,24)</a:t>
            </a:r>
          </a:p>
          <a:p>
            <a:pPr algn="ctr" eaLnBrk="0" fontAlgn="base" hangingPunct="0">
              <a:spcBef>
                <a:spcPct val="0"/>
              </a:spcBef>
              <a:spcAft>
                <a:spcPct val="0"/>
              </a:spcAft>
            </a:pPr>
            <a:r>
              <a:rPr lang="en-US" sz="1000" dirty="0" smtClean="0">
                <a:solidFill>
                  <a:srgbClr val="000000"/>
                </a:solidFill>
              </a:rPr>
              <a:t>City Codes</a:t>
            </a:r>
            <a:endParaRPr lang="en-US" sz="1000" dirty="0">
              <a:solidFill>
                <a:srgbClr val="000000"/>
              </a:solidFill>
            </a:endParaRPr>
          </a:p>
        </p:txBody>
      </p:sp>
      <p:sp>
        <p:nvSpPr>
          <p:cNvPr id="16" name="Rounded Rectangle 15"/>
          <p:cNvSpPr/>
          <p:nvPr/>
        </p:nvSpPr>
        <p:spPr>
          <a:xfrm>
            <a:off x="4936065" y="4097862"/>
            <a:ext cx="1693333" cy="7866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endParaRPr lang="en-US" sz="900" dirty="0" smtClean="0">
              <a:solidFill>
                <a:srgbClr val="000000"/>
              </a:solidFill>
            </a:endParaRPr>
          </a:p>
          <a:p>
            <a:pPr algn="ctr" eaLnBrk="0" fontAlgn="base" hangingPunct="0">
              <a:spcBef>
                <a:spcPct val="0"/>
              </a:spcBef>
              <a:spcAft>
                <a:spcPct val="0"/>
              </a:spcAft>
            </a:pPr>
            <a:r>
              <a:rPr lang="en-US" sz="900" dirty="0" smtClean="0">
                <a:solidFill>
                  <a:srgbClr val="000000"/>
                </a:solidFill>
              </a:rPr>
              <a:t>Large Packaged&gt;760</a:t>
            </a:r>
          </a:p>
          <a:p>
            <a:pPr algn="ctr" eaLnBrk="0" fontAlgn="base" hangingPunct="0">
              <a:spcBef>
                <a:spcPct val="0"/>
              </a:spcBef>
              <a:spcAft>
                <a:spcPct val="0"/>
              </a:spcAft>
            </a:pPr>
            <a:r>
              <a:rPr lang="en-US" sz="900" dirty="0" smtClean="0">
                <a:solidFill>
                  <a:srgbClr val="000000"/>
                </a:solidFill>
              </a:rPr>
              <a:t>All Chillers</a:t>
            </a:r>
          </a:p>
          <a:p>
            <a:pPr algn="ctr" eaLnBrk="0" fontAlgn="base" hangingPunct="0">
              <a:spcBef>
                <a:spcPct val="0"/>
              </a:spcBef>
              <a:spcAft>
                <a:spcPct val="0"/>
              </a:spcAft>
            </a:pPr>
            <a:r>
              <a:rPr lang="en-US" sz="900" dirty="0" smtClean="0">
                <a:solidFill>
                  <a:srgbClr val="000000"/>
                </a:solidFill>
              </a:rPr>
              <a:t>Fan Coils</a:t>
            </a:r>
          </a:p>
          <a:p>
            <a:pPr algn="ctr" eaLnBrk="0" fontAlgn="base" hangingPunct="0">
              <a:spcBef>
                <a:spcPct val="0"/>
              </a:spcBef>
              <a:spcAft>
                <a:spcPct val="0"/>
              </a:spcAft>
            </a:pPr>
            <a:r>
              <a:rPr lang="en-US" sz="900" dirty="0" smtClean="0">
                <a:solidFill>
                  <a:srgbClr val="000000"/>
                </a:solidFill>
              </a:rPr>
              <a:t>Air Handlers</a:t>
            </a:r>
          </a:p>
          <a:p>
            <a:pPr algn="ctr" eaLnBrk="0" fontAlgn="base" hangingPunct="0">
              <a:spcBef>
                <a:spcPct val="0"/>
              </a:spcBef>
              <a:spcAft>
                <a:spcPct val="0"/>
              </a:spcAft>
            </a:pPr>
            <a:r>
              <a:rPr lang="en-US" sz="900" dirty="0" smtClean="0">
                <a:solidFill>
                  <a:srgbClr val="000000"/>
                </a:solidFill>
              </a:rPr>
              <a:t>Export Products </a:t>
            </a:r>
          </a:p>
          <a:p>
            <a:pPr algn="ctr" eaLnBrk="0" fontAlgn="base" hangingPunct="0">
              <a:spcBef>
                <a:spcPct val="0"/>
              </a:spcBef>
              <a:spcAft>
                <a:spcPct val="0"/>
              </a:spcAft>
            </a:pPr>
            <a:endParaRPr lang="en-US" sz="900" dirty="0">
              <a:solidFill>
                <a:srgbClr val="000000"/>
              </a:solidFill>
            </a:endParaRPr>
          </a:p>
        </p:txBody>
      </p:sp>
      <p:sp>
        <p:nvSpPr>
          <p:cNvPr id="17" name="Rounded Rectangle 16"/>
          <p:cNvSpPr/>
          <p:nvPr/>
        </p:nvSpPr>
        <p:spPr>
          <a:xfrm>
            <a:off x="7195675" y="2209800"/>
            <a:ext cx="1447800" cy="381000"/>
          </a:xfrm>
          <a:prstGeom prst="roundRect">
            <a:avLst/>
          </a:prstGeom>
          <a:gradFill>
            <a:gsLst>
              <a:gs pos="0">
                <a:srgbClr val="99FF99"/>
              </a:gs>
              <a:gs pos="35000">
                <a:srgbClr val="92D050"/>
              </a:gs>
              <a:gs pos="100000">
                <a:srgbClr val="00B050"/>
              </a:gs>
            </a:gsLst>
          </a:gra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Higher Tier Requirements</a:t>
            </a:r>
            <a:endParaRPr lang="en-US" sz="1000" dirty="0">
              <a:solidFill>
                <a:srgbClr val="000000"/>
              </a:solidFill>
            </a:endParaRPr>
          </a:p>
        </p:txBody>
      </p:sp>
      <p:sp>
        <p:nvSpPr>
          <p:cNvPr id="18" name="Rounded Rectangle 17"/>
          <p:cNvSpPr/>
          <p:nvPr/>
        </p:nvSpPr>
        <p:spPr>
          <a:xfrm>
            <a:off x="7239000" y="3843867"/>
            <a:ext cx="1371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FEMP (DOE)</a:t>
            </a:r>
            <a:endParaRPr lang="en-US" sz="1000" dirty="0">
              <a:solidFill>
                <a:srgbClr val="000000"/>
              </a:solidFill>
            </a:endParaRPr>
          </a:p>
        </p:txBody>
      </p:sp>
      <p:sp>
        <p:nvSpPr>
          <p:cNvPr id="19" name="Rounded Rectangle 18"/>
          <p:cNvSpPr/>
          <p:nvPr/>
        </p:nvSpPr>
        <p:spPr>
          <a:xfrm>
            <a:off x="7230533" y="3064931"/>
            <a:ext cx="1371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EnergyStar (EPA)</a:t>
            </a:r>
            <a:endParaRPr lang="en-US" sz="1000" dirty="0">
              <a:solidFill>
                <a:srgbClr val="000000"/>
              </a:solidFill>
            </a:endParaRPr>
          </a:p>
        </p:txBody>
      </p:sp>
      <p:sp>
        <p:nvSpPr>
          <p:cNvPr id="20" name="Rounded Rectangle 19"/>
          <p:cNvSpPr/>
          <p:nvPr/>
        </p:nvSpPr>
        <p:spPr>
          <a:xfrm>
            <a:off x="7239000" y="3454383"/>
            <a:ext cx="1371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ASHRAE 189.1, 2, 4</a:t>
            </a:r>
            <a:endParaRPr lang="en-US" sz="1000" dirty="0">
              <a:solidFill>
                <a:srgbClr val="000000"/>
              </a:solidFill>
            </a:endParaRPr>
          </a:p>
        </p:txBody>
      </p:sp>
      <p:sp>
        <p:nvSpPr>
          <p:cNvPr id="21" name="Rounded Rectangle 20"/>
          <p:cNvSpPr/>
          <p:nvPr/>
        </p:nvSpPr>
        <p:spPr>
          <a:xfrm>
            <a:off x="7239000" y="4216383"/>
            <a:ext cx="1371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IGCC</a:t>
            </a:r>
            <a:endParaRPr lang="en-US" sz="1000" dirty="0">
              <a:solidFill>
                <a:srgbClr val="000000"/>
              </a:solidFill>
            </a:endParaRPr>
          </a:p>
        </p:txBody>
      </p:sp>
      <p:sp>
        <p:nvSpPr>
          <p:cNvPr id="22" name="Rounded Rectangle 21"/>
          <p:cNvSpPr/>
          <p:nvPr/>
        </p:nvSpPr>
        <p:spPr>
          <a:xfrm>
            <a:off x="7239000" y="4614317"/>
            <a:ext cx="1371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CALGREEN</a:t>
            </a:r>
            <a:endParaRPr lang="en-US" sz="1000" dirty="0">
              <a:solidFill>
                <a:srgbClr val="000000"/>
              </a:solidFill>
            </a:endParaRPr>
          </a:p>
        </p:txBody>
      </p:sp>
      <p:sp>
        <p:nvSpPr>
          <p:cNvPr id="23" name="Rounded Rectangle 22"/>
          <p:cNvSpPr/>
          <p:nvPr/>
        </p:nvSpPr>
        <p:spPr>
          <a:xfrm>
            <a:off x="7239000" y="5427119"/>
            <a:ext cx="1371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ASHRAE Advanced Design Guide</a:t>
            </a:r>
            <a:endParaRPr lang="en-US" sz="1000" dirty="0">
              <a:solidFill>
                <a:srgbClr val="000000"/>
              </a:solidFill>
            </a:endParaRPr>
          </a:p>
        </p:txBody>
      </p:sp>
      <p:cxnSp>
        <p:nvCxnSpPr>
          <p:cNvPr id="24" name="Elbow Connector 23"/>
          <p:cNvCxnSpPr>
            <a:stCxn id="5" idx="2"/>
            <a:endCxn id="6" idx="0"/>
          </p:cNvCxnSpPr>
          <p:nvPr/>
        </p:nvCxnSpPr>
        <p:spPr>
          <a:xfrm rot="5400000">
            <a:off x="2514600" y="419100"/>
            <a:ext cx="228600" cy="2133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5" idx="2"/>
            <a:endCxn id="7" idx="0"/>
          </p:cNvCxnSpPr>
          <p:nvPr/>
        </p:nvCxnSpPr>
        <p:spPr>
          <a:xfrm rot="16200000" flipH="1">
            <a:off x="4800600" y="266700"/>
            <a:ext cx="228600" cy="2438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7" idx="2"/>
            <a:endCxn id="10" idx="0"/>
          </p:cNvCxnSpPr>
          <p:nvPr/>
        </p:nvCxnSpPr>
        <p:spPr>
          <a:xfrm rot="5400000">
            <a:off x="5314950" y="1390650"/>
            <a:ext cx="228600" cy="14097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0" idx="2"/>
            <a:endCxn id="11" idx="0"/>
          </p:cNvCxnSpPr>
          <p:nvPr/>
        </p:nvCxnSpPr>
        <p:spPr>
          <a:xfrm rot="5400000">
            <a:off x="4324350" y="2343150"/>
            <a:ext cx="152400" cy="6477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1" idx="2"/>
            <a:endCxn id="13" idx="0"/>
          </p:cNvCxnSpPr>
          <p:nvPr/>
        </p:nvCxnSpPr>
        <p:spPr>
          <a:xfrm rot="5400000">
            <a:off x="4017434" y="3183466"/>
            <a:ext cx="118532" cy="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3" idx="2"/>
            <a:endCxn id="12" idx="0"/>
          </p:cNvCxnSpPr>
          <p:nvPr/>
        </p:nvCxnSpPr>
        <p:spPr>
          <a:xfrm rot="16200000" flipH="1">
            <a:off x="4021277" y="3873100"/>
            <a:ext cx="110844" cy="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hape 44"/>
          <p:cNvCxnSpPr>
            <a:stCxn id="10" idx="2"/>
            <a:endCxn id="14" idx="0"/>
          </p:cNvCxnSpPr>
          <p:nvPr/>
        </p:nvCxnSpPr>
        <p:spPr>
          <a:xfrm rot="16200000" flipH="1">
            <a:off x="5175250" y="2139950"/>
            <a:ext cx="152400" cy="10541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4" idx="2"/>
            <a:endCxn id="15" idx="0"/>
          </p:cNvCxnSpPr>
          <p:nvPr/>
        </p:nvCxnSpPr>
        <p:spPr>
          <a:xfrm rot="16200000" flipH="1">
            <a:off x="5704415" y="3198284"/>
            <a:ext cx="152400" cy="423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5" idx="2"/>
            <a:endCxn id="16" idx="0"/>
          </p:cNvCxnSpPr>
          <p:nvPr/>
        </p:nvCxnSpPr>
        <p:spPr>
          <a:xfrm rot="16200000" flipH="1">
            <a:off x="5718840" y="4033969"/>
            <a:ext cx="127783" cy="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7" idx="2"/>
            <a:endCxn id="17" idx="0"/>
          </p:cNvCxnSpPr>
          <p:nvPr/>
        </p:nvCxnSpPr>
        <p:spPr>
          <a:xfrm rot="16200000" flipH="1">
            <a:off x="6912537" y="1202762"/>
            <a:ext cx="228600" cy="17854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533400" y="5638800"/>
            <a:ext cx="762000" cy="228600"/>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endParaRPr lang="en-US" sz="1000" dirty="0">
              <a:solidFill>
                <a:srgbClr val="000000"/>
              </a:solidFill>
            </a:endParaRPr>
          </a:p>
        </p:txBody>
      </p:sp>
      <p:sp>
        <p:nvSpPr>
          <p:cNvPr id="35" name="TextBox 34"/>
          <p:cNvSpPr txBox="1"/>
          <p:nvPr/>
        </p:nvSpPr>
        <p:spPr>
          <a:xfrm>
            <a:off x="1371600" y="5562600"/>
            <a:ext cx="2273379" cy="415498"/>
          </a:xfrm>
          <a:prstGeom prst="rect">
            <a:avLst/>
          </a:prstGeom>
          <a:noFill/>
        </p:spPr>
        <p:txBody>
          <a:bodyPr wrap="none" rtlCol="0">
            <a:spAutoFit/>
          </a:bodyPr>
          <a:lstStyle/>
          <a:p>
            <a:pPr eaLnBrk="0" fontAlgn="base" hangingPunct="0">
              <a:spcBef>
                <a:spcPct val="0"/>
              </a:spcBef>
              <a:spcAft>
                <a:spcPct val="0"/>
              </a:spcAft>
            </a:pPr>
            <a:r>
              <a:rPr lang="en-US" sz="1050" dirty="0" smtClean="0">
                <a:solidFill>
                  <a:srgbClr val="000000"/>
                </a:solidFill>
              </a:rPr>
              <a:t>Federally Controlled Requirements</a:t>
            </a:r>
          </a:p>
          <a:p>
            <a:pPr eaLnBrk="0" fontAlgn="base" hangingPunct="0">
              <a:spcBef>
                <a:spcPct val="0"/>
              </a:spcBef>
              <a:spcAft>
                <a:spcPct val="0"/>
              </a:spcAft>
            </a:pPr>
            <a:r>
              <a:rPr lang="en-US" sz="1050" dirty="0" smtClean="0">
                <a:solidFill>
                  <a:srgbClr val="000000"/>
                </a:solidFill>
              </a:rPr>
              <a:t>Preempt all state and local codes</a:t>
            </a:r>
            <a:endParaRPr lang="en-US" sz="1050" dirty="0">
              <a:solidFill>
                <a:srgbClr val="000000"/>
              </a:solidFill>
            </a:endParaRPr>
          </a:p>
        </p:txBody>
      </p:sp>
      <p:sp>
        <p:nvSpPr>
          <p:cNvPr id="36" name="Rounded Rectangle 35"/>
          <p:cNvSpPr/>
          <p:nvPr/>
        </p:nvSpPr>
        <p:spPr>
          <a:xfrm>
            <a:off x="3733800" y="5638800"/>
            <a:ext cx="7620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endParaRPr lang="en-US" sz="1000" dirty="0">
              <a:solidFill>
                <a:srgbClr val="000000"/>
              </a:solidFill>
            </a:endParaRPr>
          </a:p>
        </p:txBody>
      </p:sp>
      <p:sp>
        <p:nvSpPr>
          <p:cNvPr id="37" name="TextBox 36"/>
          <p:cNvSpPr txBox="1"/>
          <p:nvPr/>
        </p:nvSpPr>
        <p:spPr>
          <a:xfrm>
            <a:off x="4582634" y="5424377"/>
            <a:ext cx="2514600" cy="553998"/>
          </a:xfrm>
          <a:prstGeom prst="rect">
            <a:avLst/>
          </a:prstGeom>
          <a:noFill/>
        </p:spPr>
        <p:txBody>
          <a:bodyPr wrap="square" rtlCol="0">
            <a:spAutoFit/>
          </a:bodyPr>
          <a:lstStyle/>
          <a:p>
            <a:pPr eaLnBrk="0" fontAlgn="base" hangingPunct="0">
              <a:spcBef>
                <a:spcPct val="0"/>
              </a:spcBef>
              <a:spcAft>
                <a:spcPct val="0"/>
              </a:spcAft>
            </a:pPr>
            <a:r>
              <a:rPr lang="en-US" sz="1000" dirty="0" smtClean="0">
                <a:solidFill>
                  <a:srgbClr val="000000"/>
                </a:solidFill>
              </a:rPr>
              <a:t>Requirements not federally  preemptively </a:t>
            </a:r>
          </a:p>
          <a:p>
            <a:pPr eaLnBrk="0" fontAlgn="base" hangingPunct="0">
              <a:spcBef>
                <a:spcPct val="0"/>
              </a:spcBef>
              <a:spcAft>
                <a:spcPct val="0"/>
              </a:spcAft>
            </a:pPr>
            <a:r>
              <a:rPr lang="en-US" sz="1000" dirty="0">
                <a:solidFill>
                  <a:srgbClr val="000000"/>
                </a:solidFill>
              </a:rPr>
              <a:t>c</a:t>
            </a:r>
            <a:r>
              <a:rPr lang="en-US" sz="1000" dirty="0" smtClean="0">
                <a:solidFill>
                  <a:srgbClr val="000000"/>
                </a:solidFill>
              </a:rPr>
              <a:t>ontrolled and subject to change at the discretion of the author</a:t>
            </a:r>
            <a:endParaRPr lang="en-US" sz="1000" dirty="0">
              <a:solidFill>
                <a:srgbClr val="000000"/>
              </a:solidFill>
            </a:endParaRPr>
          </a:p>
        </p:txBody>
      </p:sp>
      <p:sp>
        <p:nvSpPr>
          <p:cNvPr id="38" name="Rounded Rectangle 37"/>
          <p:cNvSpPr/>
          <p:nvPr/>
        </p:nvSpPr>
        <p:spPr>
          <a:xfrm>
            <a:off x="152400" y="2777067"/>
            <a:ext cx="1447800" cy="381000"/>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Federal Regulations</a:t>
            </a:r>
          </a:p>
          <a:p>
            <a:pPr algn="ctr" eaLnBrk="0" fontAlgn="base" hangingPunct="0">
              <a:spcBef>
                <a:spcPct val="0"/>
              </a:spcBef>
              <a:spcAft>
                <a:spcPct val="0"/>
              </a:spcAft>
            </a:pPr>
            <a:r>
              <a:rPr lang="en-US" sz="1000" dirty="0" smtClean="0">
                <a:solidFill>
                  <a:srgbClr val="000000"/>
                </a:solidFill>
              </a:rPr>
              <a:t>NAECA/ESIA (DOE)</a:t>
            </a:r>
            <a:endParaRPr lang="en-US" sz="1000" dirty="0">
              <a:solidFill>
                <a:srgbClr val="000000"/>
              </a:solidFill>
            </a:endParaRPr>
          </a:p>
        </p:txBody>
      </p:sp>
      <p:sp>
        <p:nvSpPr>
          <p:cNvPr id="39" name="Rounded Rectangle 38"/>
          <p:cNvSpPr/>
          <p:nvPr/>
        </p:nvSpPr>
        <p:spPr>
          <a:xfrm>
            <a:off x="1684867" y="2768598"/>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Non Federal Requirements</a:t>
            </a:r>
            <a:endParaRPr lang="en-US" sz="1000" dirty="0">
              <a:solidFill>
                <a:srgbClr val="000000"/>
              </a:solidFill>
            </a:endParaRPr>
          </a:p>
        </p:txBody>
      </p:sp>
      <p:cxnSp>
        <p:nvCxnSpPr>
          <p:cNvPr id="40" name="Elbow Connector 39"/>
          <p:cNvCxnSpPr>
            <a:stCxn id="38" idx="2"/>
            <a:endCxn id="8" idx="0"/>
          </p:cNvCxnSpPr>
          <p:nvPr/>
        </p:nvCxnSpPr>
        <p:spPr>
          <a:xfrm rot="5400000">
            <a:off x="810684" y="3219449"/>
            <a:ext cx="126999" cy="423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9" idx="2"/>
            <a:endCxn id="9" idx="0"/>
          </p:cNvCxnSpPr>
          <p:nvPr/>
        </p:nvCxnSpPr>
        <p:spPr>
          <a:xfrm flipH="1">
            <a:off x="2286000" y="3149598"/>
            <a:ext cx="8467" cy="101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190100" y="2286000"/>
            <a:ext cx="13716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Minimum Efficiency </a:t>
            </a:r>
          </a:p>
        </p:txBody>
      </p:sp>
      <p:sp>
        <p:nvSpPr>
          <p:cNvPr id="43" name="Rounded Rectangle 42"/>
          <p:cNvSpPr/>
          <p:nvPr/>
        </p:nvSpPr>
        <p:spPr>
          <a:xfrm>
            <a:off x="1752600" y="2286000"/>
            <a:ext cx="10668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Higher Tier Requirements</a:t>
            </a:r>
          </a:p>
        </p:txBody>
      </p:sp>
      <p:cxnSp>
        <p:nvCxnSpPr>
          <p:cNvPr id="44" name="Elbow Connector 43"/>
          <p:cNvCxnSpPr>
            <a:stCxn id="6" idx="2"/>
            <a:endCxn id="42" idx="0"/>
          </p:cNvCxnSpPr>
          <p:nvPr/>
        </p:nvCxnSpPr>
        <p:spPr>
          <a:xfrm rot="5400000">
            <a:off x="1066600" y="1790500"/>
            <a:ext cx="304800" cy="6862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6" idx="2"/>
            <a:endCxn id="43" idx="0"/>
          </p:cNvCxnSpPr>
          <p:nvPr/>
        </p:nvCxnSpPr>
        <p:spPr>
          <a:xfrm rot="16200000" flipH="1">
            <a:off x="1771650" y="1771650"/>
            <a:ext cx="304800" cy="7239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43" idx="2"/>
            <a:endCxn id="39" idx="0"/>
          </p:cNvCxnSpPr>
          <p:nvPr/>
        </p:nvCxnSpPr>
        <p:spPr>
          <a:xfrm rot="16200000" flipH="1">
            <a:off x="2239434" y="2713565"/>
            <a:ext cx="101598" cy="846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2" idx="2"/>
            <a:endCxn id="38" idx="0"/>
          </p:cNvCxnSpPr>
          <p:nvPr/>
        </p:nvCxnSpPr>
        <p:spPr>
          <a:xfrm rot="16200000" flipH="1">
            <a:off x="821067" y="2721833"/>
            <a:ext cx="110067" cy="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7230534" y="2692399"/>
            <a:ext cx="1371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CEE</a:t>
            </a:r>
            <a:endParaRPr lang="en-US" sz="1000" dirty="0">
              <a:solidFill>
                <a:srgbClr val="000000"/>
              </a:solidFill>
            </a:endParaRPr>
          </a:p>
        </p:txBody>
      </p:sp>
      <p:sp>
        <p:nvSpPr>
          <p:cNvPr id="49" name="Rounded Rectangle 48"/>
          <p:cNvSpPr/>
          <p:nvPr/>
        </p:nvSpPr>
        <p:spPr>
          <a:xfrm>
            <a:off x="7239000" y="5012251"/>
            <a:ext cx="13716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LEED</a:t>
            </a:r>
            <a:endParaRPr lang="en-US" sz="1000" dirty="0">
              <a:solidFill>
                <a:srgbClr val="000000"/>
              </a:solidFill>
            </a:endParaRPr>
          </a:p>
        </p:txBody>
      </p:sp>
      <p:sp>
        <p:nvSpPr>
          <p:cNvPr id="50" name="Rounded Rectangle 49"/>
          <p:cNvSpPr/>
          <p:nvPr/>
        </p:nvSpPr>
        <p:spPr>
          <a:xfrm>
            <a:off x="1752600" y="3750722"/>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LEED</a:t>
            </a:r>
            <a:endParaRPr lang="en-US" sz="1000" dirty="0">
              <a:solidFill>
                <a:srgbClr val="000000"/>
              </a:solidFill>
            </a:endParaRPr>
          </a:p>
        </p:txBody>
      </p:sp>
      <p:cxnSp>
        <p:nvCxnSpPr>
          <p:cNvPr id="51" name="Straight Connector 50"/>
          <p:cNvCxnSpPr>
            <a:stCxn id="9" idx="2"/>
            <a:endCxn id="50" idx="0"/>
          </p:cNvCxnSpPr>
          <p:nvPr/>
        </p:nvCxnSpPr>
        <p:spPr>
          <a:xfrm>
            <a:off x="2286000" y="3631412"/>
            <a:ext cx="0" cy="119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1752600" y="4165587"/>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CALGREEN</a:t>
            </a:r>
            <a:endParaRPr lang="en-US" sz="1000" dirty="0">
              <a:solidFill>
                <a:srgbClr val="000000"/>
              </a:solidFill>
            </a:endParaRPr>
          </a:p>
        </p:txBody>
      </p:sp>
      <p:cxnSp>
        <p:nvCxnSpPr>
          <p:cNvPr id="53" name="Straight Connector 52"/>
          <p:cNvCxnSpPr>
            <a:stCxn id="50" idx="2"/>
            <a:endCxn id="52" idx="0"/>
          </p:cNvCxnSpPr>
          <p:nvPr/>
        </p:nvCxnSpPr>
        <p:spPr>
          <a:xfrm>
            <a:off x="2286000" y="4055522"/>
            <a:ext cx="0" cy="110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5-Point Star 53"/>
          <p:cNvSpPr/>
          <p:nvPr/>
        </p:nvSpPr>
        <p:spPr>
          <a:xfrm>
            <a:off x="4663362" y="3232655"/>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55" name="5-Point Star 54"/>
          <p:cNvSpPr/>
          <p:nvPr/>
        </p:nvSpPr>
        <p:spPr>
          <a:xfrm>
            <a:off x="1449572" y="2734339"/>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56" name="5-Point Star 55"/>
          <p:cNvSpPr/>
          <p:nvPr/>
        </p:nvSpPr>
        <p:spPr>
          <a:xfrm>
            <a:off x="1423189" y="3269906"/>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57" name="5-Point Star 56"/>
          <p:cNvSpPr/>
          <p:nvPr/>
        </p:nvSpPr>
        <p:spPr>
          <a:xfrm>
            <a:off x="8492067" y="2709530"/>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58" name="5-Point Star 57"/>
          <p:cNvSpPr/>
          <p:nvPr/>
        </p:nvSpPr>
        <p:spPr>
          <a:xfrm>
            <a:off x="8511756" y="3863556"/>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59" name="5-Point Star 58"/>
          <p:cNvSpPr/>
          <p:nvPr/>
        </p:nvSpPr>
        <p:spPr>
          <a:xfrm>
            <a:off x="8494823" y="5072516"/>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0" name="5-Point Star 59"/>
          <p:cNvSpPr/>
          <p:nvPr/>
        </p:nvSpPr>
        <p:spPr>
          <a:xfrm>
            <a:off x="8528690" y="4276845"/>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1" name="5-Point Star 60"/>
          <p:cNvSpPr/>
          <p:nvPr/>
        </p:nvSpPr>
        <p:spPr>
          <a:xfrm>
            <a:off x="8503290" y="4622994"/>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2" name="5-Point Star 61"/>
          <p:cNvSpPr/>
          <p:nvPr/>
        </p:nvSpPr>
        <p:spPr>
          <a:xfrm>
            <a:off x="6473663" y="4082895"/>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3" name="5-Point Star 62"/>
          <p:cNvSpPr/>
          <p:nvPr/>
        </p:nvSpPr>
        <p:spPr>
          <a:xfrm>
            <a:off x="8520223" y="3455188"/>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4" name="5-Point Star 63"/>
          <p:cNvSpPr/>
          <p:nvPr/>
        </p:nvSpPr>
        <p:spPr>
          <a:xfrm>
            <a:off x="6631181" y="1004773"/>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5" name="TextBox 64"/>
          <p:cNvSpPr txBox="1"/>
          <p:nvPr/>
        </p:nvSpPr>
        <p:spPr>
          <a:xfrm>
            <a:off x="6847367" y="933893"/>
            <a:ext cx="1326004" cy="276999"/>
          </a:xfrm>
          <a:prstGeom prst="rect">
            <a:avLst/>
          </a:prstGeom>
          <a:noFill/>
        </p:spPr>
        <p:txBody>
          <a:bodyPr wrap="none" rtlCol="0">
            <a:spAutoFit/>
          </a:bodyPr>
          <a:lstStyle/>
          <a:p>
            <a:pPr eaLnBrk="0" fontAlgn="base" hangingPunct="0">
              <a:spcBef>
                <a:spcPct val="0"/>
              </a:spcBef>
              <a:spcAft>
                <a:spcPct val="0"/>
              </a:spcAft>
            </a:pPr>
            <a:r>
              <a:rPr lang="en-US" sz="1200" dirty="0" smtClean="0">
                <a:solidFill>
                  <a:srgbClr val="000000"/>
                </a:solidFill>
              </a:rPr>
              <a:t>Recent Changes</a:t>
            </a:r>
            <a:endParaRPr lang="en-US" sz="1200" dirty="0">
              <a:solidFill>
                <a:srgbClr val="000000"/>
              </a:solidFill>
            </a:endParaRPr>
          </a:p>
        </p:txBody>
      </p:sp>
      <p:sp>
        <p:nvSpPr>
          <p:cNvPr id="66" name="5-Point Star 65"/>
          <p:cNvSpPr/>
          <p:nvPr/>
        </p:nvSpPr>
        <p:spPr>
          <a:xfrm>
            <a:off x="4654889" y="3910009"/>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7" name="5-Point Star 66"/>
          <p:cNvSpPr/>
          <p:nvPr/>
        </p:nvSpPr>
        <p:spPr>
          <a:xfrm>
            <a:off x="6490595" y="3236229"/>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8" name="5-Point Star 67"/>
          <p:cNvSpPr/>
          <p:nvPr/>
        </p:nvSpPr>
        <p:spPr>
          <a:xfrm>
            <a:off x="2689062" y="3727295"/>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69" name="5-Point Star 68"/>
          <p:cNvSpPr/>
          <p:nvPr/>
        </p:nvSpPr>
        <p:spPr>
          <a:xfrm>
            <a:off x="4695662" y="2728228"/>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70" name="5-Point Star 69"/>
          <p:cNvSpPr/>
          <p:nvPr/>
        </p:nvSpPr>
        <p:spPr>
          <a:xfrm>
            <a:off x="8537157" y="5487383"/>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sp>
        <p:nvSpPr>
          <p:cNvPr id="71" name="Rounded Rectangle 70"/>
          <p:cNvSpPr/>
          <p:nvPr/>
        </p:nvSpPr>
        <p:spPr>
          <a:xfrm>
            <a:off x="186265" y="3911582"/>
            <a:ext cx="1380067" cy="381000"/>
          </a:xfrm>
          <a:prstGeom prst="roundRect">
            <a:avLst/>
          </a:prstGeom>
          <a:gradFill>
            <a:gsLst>
              <a:gs pos="0">
                <a:srgbClr val="5E9EFF"/>
              </a:gs>
              <a:gs pos="39999">
                <a:srgbClr val="85C2FF"/>
              </a:gs>
              <a:gs pos="70000">
                <a:srgbClr val="C4D6EB"/>
              </a:gs>
              <a:gs pos="100000">
                <a:srgbClr val="FFEBFA"/>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eaLnBrk="0" fontAlgn="base" hangingPunct="0">
              <a:spcBef>
                <a:spcPct val="0"/>
              </a:spcBef>
              <a:spcAft>
                <a:spcPct val="0"/>
              </a:spcAft>
            </a:pPr>
            <a:r>
              <a:rPr lang="en-US" sz="1000" dirty="0" smtClean="0">
                <a:solidFill>
                  <a:srgbClr val="000000"/>
                </a:solidFill>
              </a:rPr>
              <a:t>State Codes</a:t>
            </a:r>
          </a:p>
          <a:p>
            <a:pPr algn="ctr" eaLnBrk="0" fontAlgn="base" hangingPunct="0">
              <a:spcBef>
                <a:spcPct val="0"/>
              </a:spcBef>
              <a:spcAft>
                <a:spcPct val="0"/>
              </a:spcAft>
            </a:pPr>
            <a:r>
              <a:rPr lang="en-US" sz="1000" dirty="0" smtClean="0">
                <a:solidFill>
                  <a:srgbClr val="000000"/>
                </a:solidFill>
              </a:rPr>
              <a:t>(i.e. Title 20)</a:t>
            </a:r>
            <a:endParaRPr lang="en-US" sz="1000" dirty="0">
              <a:solidFill>
                <a:srgbClr val="000000"/>
              </a:solidFill>
            </a:endParaRPr>
          </a:p>
        </p:txBody>
      </p:sp>
      <p:cxnSp>
        <p:nvCxnSpPr>
          <p:cNvPr id="72" name="Straight Connector 71"/>
          <p:cNvCxnSpPr>
            <a:stCxn id="8" idx="2"/>
            <a:endCxn id="71" idx="0"/>
          </p:cNvCxnSpPr>
          <p:nvPr/>
        </p:nvCxnSpPr>
        <p:spPr>
          <a:xfrm>
            <a:off x="872066" y="3818466"/>
            <a:ext cx="4233" cy="931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5-Point Star 72"/>
          <p:cNvSpPr/>
          <p:nvPr/>
        </p:nvSpPr>
        <p:spPr>
          <a:xfrm>
            <a:off x="1431656" y="3904906"/>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cxnSp>
        <p:nvCxnSpPr>
          <p:cNvPr id="74" name="Straight Connector 73"/>
          <p:cNvCxnSpPr>
            <a:stCxn id="17" idx="2"/>
            <a:endCxn id="48" idx="0"/>
          </p:cNvCxnSpPr>
          <p:nvPr/>
        </p:nvCxnSpPr>
        <p:spPr>
          <a:xfrm flipH="1">
            <a:off x="7916334" y="2590800"/>
            <a:ext cx="3241" cy="101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8" idx="2"/>
            <a:endCxn id="19" idx="0"/>
          </p:cNvCxnSpPr>
          <p:nvPr/>
        </p:nvCxnSpPr>
        <p:spPr>
          <a:xfrm flipH="1">
            <a:off x="7916333" y="2997199"/>
            <a:ext cx="1" cy="67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5-Point Star 75"/>
          <p:cNvSpPr/>
          <p:nvPr/>
        </p:nvSpPr>
        <p:spPr>
          <a:xfrm>
            <a:off x="2720556" y="4208916"/>
            <a:ext cx="180754" cy="17012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srgbClr val="FFFFFF"/>
              </a:solidFill>
            </a:endParaRPr>
          </a:p>
        </p:txBody>
      </p:sp>
      <p:cxnSp>
        <p:nvCxnSpPr>
          <p:cNvPr id="77" name="Straight Connector 76"/>
          <p:cNvCxnSpPr>
            <a:stCxn id="19" idx="2"/>
            <a:endCxn id="20" idx="0"/>
          </p:cNvCxnSpPr>
          <p:nvPr/>
        </p:nvCxnSpPr>
        <p:spPr>
          <a:xfrm>
            <a:off x="7916333" y="3369731"/>
            <a:ext cx="8467" cy="84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0" idx="2"/>
            <a:endCxn id="18" idx="0"/>
          </p:cNvCxnSpPr>
          <p:nvPr/>
        </p:nvCxnSpPr>
        <p:spPr>
          <a:xfrm>
            <a:off x="7924800" y="3759183"/>
            <a:ext cx="0" cy="84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8" idx="2"/>
            <a:endCxn id="21" idx="0"/>
          </p:cNvCxnSpPr>
          <p:nvPr/>
        </p:nvCxnSpPr>
        <p:spPr>
          <a:xfrm>
            <a:off x="7924800" y="4148667"/>
            <a:ext cx="0" cy="67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21" idx="2"/>
            <a:endCxn id="22" idx="0"/>
          </p:cNvCxnSpPr>
          <p:nvPr/>
        </p:nvCxnSpPr>
        <p:spPr>
          <a:xfrm>
            <a:off x="7924800" y="4521183"/>
            <a:ext cx="0" cy="93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2" idx="2"/>
            <a:endCxn id="49" idx="0"/>
          </p:cNvCxnSpPr>
          <p:nvPr/>
        </p:nvCxnSpPr>
        <p:spPr>
          <a:xfrm>
            <a:off x="7924800" y="4919117"/>
            <a:ext cx="0" cy="93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9" idx="2"/>
            <a:endCxn id="23" idx="0"/>
          </p:cNvCxnSpPr>
          <p:nvPr/>
        </p:nvCxnSpPr>
        <p:spPr>
          <a:xfrm>
            <a:off x="7924800" y="5317051"/>
            <a:ext cx="0" cy="110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9" idx="2"/>
            <a:endCxn id="23" idx="0"/>
          </p:cNvCxnSpPr>
          <p:nvPr/>
        </p:nvCxnSpPr>
        <p:spPr>
          <a:xfrm>
            <a:off x="8077200" y="5469451"/>
            <a:ext cx="0" cy="11006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Complexity</a:t>
            </a:r>
            <a:endParaRPr lang="en-US" dirty="0"/>
          </a:p>
        </p:txBody>
      </p:sp>
      <p:sp>
        <p:nvSpPr>
          <p:cNvPr id="3" name="Content Placeholder 2"/>
          <p:cNvSpPr>
            <a:spLocks noGrp="1"/>
          </p:cNvSpPr>
          <p:nvPr>
            <p:ph idx="1"/>
          </p:nvPr>
        </p:nvSpPr>
        <p:spPr>
          <a:xfrm>
            <a:off x="457200" y="914400"/>
            <a:ext cx="8686800" cy="4724400"/>
          </a:xfrm>
        </p:spPr>
        <p:txBody>
          <a:bodyPr>
            <a:normAutofit fontScale="92500" lnSpcReduction="20000"/>
          </a:bodyPr>
          <a:lstStyle/>
          <a:p>
            <a:r>
              <a:rPr lang="en-US" dirty="0" smtClean="0"/>
              <a:t>In addition to the standard historical full load efficiency increases there are many new initiatives that are adding complexity</a:t>
            </a:r>
            <a:br>
              <a:rPr lang="en-US" dirty="0" smtClean="0"/>
            </a:br>
            <a:endParaRPr lang="en-US" dirty="0" smtClean="0"/>
          </a:p>
          <a:p>
            <a:pPr lvl="1"/>
            <a:r>
              <a:rPr lang="en-US" dirty="0" smtClean="0"/>
              <a:t>Fan Efficiency Requirements</a:t>
            </a:r>
          </a:p>
          <a:p>
            <a:pPr lvl="1"/>
            <a:r>
              <a:rPr lang="en-US" dirty="0" smtClean="0"/>
              <a:t>US Regional requirements</a:t>
            </a:r>
          </a:p>
          <a:p>
            <a:pPr lvl="1"/>
            <a:r>
              <a:rPr lang="en-US" dirty="0" smtClean="0"/>
              <a:t>Many global regional requirements and possible new certification programs</a:t>
            </a:r>
          </a:p>
          <a:p>
            <a:pPr lvl="1"/>
            <a:r>
              <a:rPr lang="en-US" dirty="0" smtClean="0"/>
              <a:t>GWP refrigerant phase down (F-Gas and Montreal Protocol)</a:t>
            </a:r>
          </a:p>
          <a:p>
            <a:pPr lvl="1"/>
            <a:r>
              <a:rPr lang="en-US" dirty="0" smtClean="0"/>
              <a:t>Prescriptive requirements for economizer operation and leakage</a:t>
            </a:r>
          </a:p>
          <a:p>
            <a:pPr lvl="1"/>
            <a:r>
              <a:rPr lang="en-US" dirty="0" smtClean="0"/>
              <a:t>Prescriptive staging requirements</a:t>
            </a:r>
          </a:p>
          <a:p>
            <a:pPr lvl="1"/>
            <a:r>
              <a:rPr lang="en-US" dirty="0" smtClean="0"/>
              <a:t>Compressor efficiency requirements in Canada</a:t>
            </a:r>
          </a:p>
          <a:p>
            <a:pPr lvl="1"/>
            <a:r>
              <a:rPr lang="en-US" dirty="0" smtClean="0"/>
              <a:t>Extensive refrigeration prescriptive requirement in ASHRAE 90.1</a:t>
            </a:r>
          </a:p>
          <a:p>
            <a:pPr lvl="1"/>
            <a:r>
              <a:rPr lang="en-US" dirty="0" smtClean="0"/>
              <a:t>Diagnostic requirements for economizers in California and IECC</a:t>
            </a:r>
          </a:p>
          <a:p>
            <a:pPr lvl="1"/>
            <a:r>
              <a:rPr lang="en-US" dirty="0" smtClean="0"/>
              <a:t>AEDM for Unitary Products</a:t>
            </a:r>
          </a:p>
          <a:p>
            <a:pPr lvl="1"/>
            <a:r>
              <a:rPr lang="en-US" dirty="0" smtClean="0"/>
              <a:t>Canada verification requirements for non-certified products</a:t>
            </a:r>
          </a:p>
          <a:p>
            <a:pPr lvl="1"/>
            <a:r>
              <a:rPr lang="en-US" dirty="0" smtClean="0"/>
              <a:t>Air Cooled chiller limitation in Title 24 and possibly in ASHRAE 90.1</a:t>
            </a:r>
          </a:p>
          <a:p>
            <a:pPr lvl="1"/>
            <a:r>
              <a:rPr lang="en-US" dirty="0" smtClean="0"/>
              <a:t>Weatherized Gas Efficiency Requirements?</a:t>
            </a:r>
          </a:p>
          <a:p>
            <a:pPr lvl="1"/>
            <a:r>
              <a:rPr lang="en-US" dirty="0" smtClean="0"/>
              <a:t>Addition testing and certification for rooftops with economizers (ASHRAE test procedure being developed)</a:t>
            </a:r>
          </a:p>
          <a:p>
            <a:pPr lvl="1"/>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17</a:t>
            </a:fld>
            <a:endParaRPr lang="en-US" dirty="0"/>
          </a:p>
        </p:txBody>
      </p:sp>
      <p:sp>
        <p:nvSpPr>
          <p:cNvPr id="5" name="TextBox 4"/>
          <p:cNvSpPr txBox="1"/>
          <p:nvPr/>
        </p:nvSpPr>
        <p:spPr>
          <a:xfrm>
            <a:off x="990600" y="5715000"/>
            <a:ext cx="57912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smtClean="0"/>
              <a:t>It is likely we will face multiple efficiency metrics and testing requirements on the same product (Regulation Burden) which will stifle creative new solutions</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 Efficiency Change Effort</a:t>
            </a:r>
            <a:endParaRPr lang="en-US" dirty="0"/>
          </a:p>
        </p:txBody>
      </p:sp>
      <p:sp>
        <p:nvSpPr>
          <p:cNvPr id="3" name="Content Placeholder 2"/>
          <p:cNvSpPr>
            <a:spLocks noGrp="1"/>
          </p:cNvSpPr>
          <p:nvPr>
            <p:ph idx="1"/>
          </p:nvPr>
        </p:nvSpPr>
        <p:spPr>
          <a:xfrm>
            <a:off x="304800" y="1066800"/>
            <a:ext cx="8610600" cy="5257800"/>
          </a:xfrm>
        </p:spPr>
        <p:txBody>
          <a:bodyPr>
            <a:normAutofit/>
          </a:bodyPr>
          <a:lstStyle/>
          <a:p>
            <a:pPr marL="0" indent="0">
              <a:buNone/>
            </a:pPr>
            <a:r>
              <a:rPr lang="en-US" sz="1600" dirty="0" smtClean="0"/>
              <a:t>The level of effort to get to the savings is increasing, and it is taking more addendum to reach the same level of savings.   It likely will take well in </a:t>
            </a:r>
            <a:r>
              <a:rPr lang="en-US" sz="1600" u="sng" dirty="0" smtClean="0"/>
              <a:t>excess of 200 addendum </a:t>
            </a:r>
            <a:r>
              <a:rPr lang="en-US" sz="1600" dirty="0" smtClean="0"/>
              <a:t>to reach the ASHRAE  2016 goal.</a:t>
            </a:r>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18</a:t>
            </a:fld>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752600" y="1981200"/>
            <a:ext cx="5410200" cy="377403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Technology Limits</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19</a:t>
            </a:fld>
            <a:endParaRPr lang="en-US" dirty="0"/>
          </a:p>
        </p:txBody>
      </p:sp>
      <p:sp>
        <p:nvSpPr>
          <p:cNvPr id="6" name="Rectangle 5"/>
          <p:cNvSpPr/>
          <p:nvPr/>
        </p:nvSpPr>
        <p:spPr>
          <a:xfrm>
            <a:off x="3048000" y="4724400"/>
            <a:ext cx="2057400" cy="762000"/>
          </a:xfrm>
          <a:prstGeom prst="rect">
            <a:avLst/>
          </a:prstGeom>
          <a:noFill/>
          <a:ln>
            <a:solidFill>
              <a:srgbClr val="EAF5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387" name="Picture 3"/>
          <p:cNvPicPr>
            <a:picLocks noChangeAspect="1" noChangeArrowheads="1"/>
          </p:cNvPicPr>
          <p:nvPr/>
        </p:nvPicPr>
        <p:blipFill>
          <a:blip r:embed="rId3" cstate="email"/>
          <a:srcRect/>
          <a:stretch>
            <a:fillRect/>
          </a:stretch>
        </p:blipFill>
        <p:spPr bwMode="auto">
          <a:xfrm>
            <a:off x="457200" y="1066800"/>
            <a:ext cx="7758813" cy="4876800"/>
          </a:xfrm>
          <a:prstGeom prst="rect">
            <a:avLst/>
          </a:prstGeom>
          <a:noFill/>
          <a:ln w="9525">
            <a:noFill/>
            <a:miter lim="800000"/>
            <a:headEnd/>
            <a:tailEnd/>
          </a:ln>
          <a:effectLst/>
        </p:spPr>
      </p:pic>
      <p:sp>
        <p:nvSpPr>
          <p:cNvPr id="7" name="TextBox 6"/>
          <p:cNvSpPr txBox="1"/>
          <p:nvPr/>
        </p:nvSpPr>
        <p:spPr>
          <a:xfrm>
            <a:off x="304800" y="6248400"/>
            <a:ext cx="7162800" cy="461665"/>
          </a:xfrm>
          <a:prstGeom prst="rect">
            <a:avLst/>
          </a:prstGeom>
          <a:noFill/>
        </p:spPr>
        <p:txBody>
          <a:bodyPr wrap="square" rtlCol="0">
            <a:spAutoFit/>
          </a:bodyPr>
          <a:lstStyle/>
          <a:p>
            <a:r>
              <a:rPr lang="en-US" sz="1200" dirty="0" smtClean="0"/>
              <a:t>Chart is an estimate of possible future regulations to achieve Near Net Zero by 2034 based on studies done by Carrier on technical limits of HVAC equipment</a:t>
            </a:r>
            <a:endParaRPr lang="en-US" sz="1200" dirty="0"/>
          </a:p>
        </p:txBody>
      </p:sp>
      <p:sp>
        <p:nvSpPr>
          <p:cNvPr id="9" name="TextBox 8"/>
          <p:cNvSpPr txBox="1"/>
          <p:nvPr/>
        </p:nvSpPr>
        <p:spPr>
          <a:xfrm rot="16200000">
            <a:off x="2378849" y="4402951"/>
            <a:ext cx="1647567" cy="461665"/>
          </a:xfrm>
          <a:prstGeom prst="rect">
            <a:avLst/>
          </a:prstGeom>
          <a:noFill/>
        </p:spPr>
        <p:txBody>
          <a:bodyPr wrap="none" rtlCol="0">
            <a:spAutoFit/>
          </a:bodyPr>
          <a:lstStyle/>
          <a:p>
            <a:pPr algn="ctr"/>
            <a:r>
              <a:rPr lang="en-US" sz="1200" dirty="0" smtClean="0"/>
              <a:t>Average ASHRAE 90.1</a:t>
            </a:r>
            <a:br>
              <a:rPr lang="en-US" sz="1200" dirty="0" smtClean="0"/>
            </a:br>
            <a:r>
              <a:rPr lang="en-US" sz="1200" dirty="0" smtClean="0"/>
              <a:t> 2013 Requirements</a:t>
            </a:r>
            <a:endParaRPr lang="en-US"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Background</a:t>
            </a:r>
            <a:endParaRPr lang="en-US" sz="3200" dirty="0"/>
          </a:p>
        </p:txBody>
      </p:sp>
      <p:sp>
        <p:nvSpPr>
          <p:cNvPr id="5" name="Content Placeholder 4"/>
          <p:cNvSpPr>
            <a:spLocks noGrp="1"/>
          </p:cNvSpPr>
          <p:nvPr>
            <p:ph idx="1"/>
          </p:nvPr>
        </p:nvSpPr>
        <p:spPr/>
        <p:txBody>
          <a:bodyPr>
            <a:normAutofit lnSpcReduction="10000"/>
          </a:bodyPr>
          <a:lstStyle/>
          <a:p>
            <a:r>
              <a:rPr lang="en-US" dirty="0" smtClean="0"/>
              <a:t>At the 2012 fall AHRI meeting, we reviewed a new initiative that had been approved by the AHRI board to begin to look at a </a:t>
            </a:r>
            <a:r>
              <a:rPr lang="en-US" u="sng" dirty="0" smtClean="0"/>
              <a:t>“Systems Approach for Efficiency  for Commercial HVAC Systems”</a:t>
            </a:r>
            <a:r>
              <a:rPr lang="en-US" dirty="0" smtClean="0"/>
              <a:t/>
            </a:r>
            <a:br>
              <a:rPr lang="en-US" dirty="0" smtClean="0"/>
            </a:br>
            <a:endParaRPr lang="en-US" dirty="0" smtClean="0"/>
          </a:p>
          <a:p>
            <a:r>
              <a:rPr lang="en-US" dirty="0" smtClean="0"/>
              <a:t>A new group had been formed called the </a:t>
            </a:r>
            <a:r>
              <a:rPr lang="en-US" u="sng" dirty="0" smtClean="0"/>
              <a:t>“Systems Working Group” </a:t>
            </a:r>
            <a:r>
              <a:rPr lang="en-US" dirty="0" smtClean="0"/>
              <a:t>to begin to this work.</a:t>
            </a:r>
            <a:br>
              <a:rPr lang="en-US" dirty="0" smtClean="0"/>
            </a:br>
            <a:endParaRPr lang="en-US" dirty="0" smtClean="0"/>
          </a:p>
          <a:p>
            <a:r>
              <a:rPr lang="en-US" dirty="0" smtClean="0"/>
              <a:t>The group was staffed with commercial industry experts from AHRI member companies with experience in a broad range of commercial equipment and systems</a:t>
            </a:r>
            <a:br>
              <a:rPr lang="en-US" dirty="0" smtClean="0"/>
            </a:br>
            <a:endParaRPr lang="en-US" dirty="0" smtClean="0"/>
          </a:p>
          <a:p>
            <a:r>
              <a:rPr lang="en-US" dirty="0" smtClean="0"/>
              <a:t>The working group has been routinely meeting to develop Systems Concept and the goal today is;</a:t>
            </a:r>
          </a:p>
          <a:p>
            <a:pPr lvl="1"/>
            <a:r>
              <a:rPr lang="en-US" dirty="0" smtClean="0"/>
              <a:t>Update the Sections and member companies on the status of the work</a:t>
            </a:r>
          </a:p>
          <a:p>
            <a:pPr lvl="1"/>
            <a:r>
              <a:rPr lang="en-US" dirty="0" smtClean="0"/>
              <a:t>Update the AHRI members on the overall global industry efficiency improvement initiatives and trends</a:t>
            </a:r>
          </a:p>
          <a:p>
            <a:pPr lvl="1"/>
            <a:r>
              <a:rPr lang="en-US" dirty="0" smtClean="0"/>
              <a:t>Engage the sections  beginning the transition to a </a:t>
            </a:r>
            <a:r>
              <a:rPr lang="en-US" u="sng" dirty="0" smtClean="0"/>
              <a:t>“systems approach” </a:t>
            </a:r>
            <a:r>
              <a:rPr lang="en-US" dirty="0" smtClean="0"/>
              <a:t>for both </a:t>
            </a:r>
            <a:r>
              <a:rPr lang="en-US" u="sng" dirty="0" smtClean="0"/>
              <a:t>new </a:t>
            </a:r>
            <a:r>
              <a:rPr lang="en-US" dirty="0" smtClean="0"/>
              <a:t>buildings and </a:t>
            </a:r>
            <a:r>
              <a:rPr lang="en-US" u="sng" dirty="0" smtClean="0"/>
              <a:t>existing </a:t>
            </a:r>
            <a:r>
              <a:rPr lang="en-US" dirty="0" smtClean="0"/>
              <a:t>buildings</a:t>
            </a:r>
            <a:endParaRPr lang="en-US" dirty="0"/>
          </a:p>
        </p:txBody>
      </p:sp>
      <p:sp>
        <p:nvSpPr>
          <p:cNvPr id="3" name="Slide Number Placeholder 2"/>
          <p:cNvSpPr>
            <a:spLocks noGrp="1"/>
          </p:cNvSpPr>
          <p:nvPr>
            <p:ph type="sldNum" sz="quarter" idx="4"/>
          </p:nvPr>
        </p:nvSpPr>
        <p:spPr/>
        <p:txBody>
          <a:bodyPr/>
          <a:lstStyle/>
          <a:p>
            <a:fld id="{899E0F3E-2A7A-4A66-ACB7-10C79D3F37A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 Challenge</a:t>
            </a:r>
            <a:endParaRPr lang="en-US" dirty="0"/>
          </a:p>
        </p:txBody>
      </p:sp>
      <p:sp>
        <p:nvSpPr>
          <p:cNvPr id="3" name="Content Placeholder 2"/>
          <p:cNvSpPr>
            <a:spLocks noGrp="1"/>
          </p:cNvSpPr>
          <p:nvPr>
            <p:ph idx="1"/>
          </p:nvPr>
        </p:nvSpPr>
        <p:spPr>
          <a:xfrm>
            <a:off x="304800" y="990600"/>
            <a:ext cx="8610600" cy="5257800"/>
          </a:xfrm>
        </p:spPr>
        <p:txBody>
          <a:bodyPr/>
          <a:lstStyle/>
          <a:p>
            <a:r>
              <a:rPr lang="en-US" sz="1600" dirty="0" smtClean="0"/>
              <a:t>As we approach the technical limits, the cost to increase efficiency increases exponentially and we are finding that some changes </a:t>
            </a:r>
            <a:r>
              <a:rPr lang="en-US" sz="1600" b="1" u="sng" dirty="0" smtClean="0"/>
              <a:t>can not be cost justified </a:t>
            </a:r>
            <a:r>
              <a:rPr lang="en-US" sz="1600" dirty="0" smtClean="0"/>
              <a:t>as shown by the recent ASHRAE 90.1 2015 chiller efficiency justification</a:t>
            </a:r>
          </a:p>
          <a:p>
            <a:r>
              <a:rPr lang="en-US" sz="1600" dirty="0" smtClean="0"/>
              <a:t>Overall the capacity weighted payback period was </a:t>
            </a:r>
            <a:r>
              <a:rPr lang="en-US" sz="1600" u="sng" dirty="0" smtClean="0"/>
              <a:t>6.3 years </a:t>
            </a:r>
            <a:r>
              <a:rPr lang="en-US" sz="1600" dirty="0" smtClean="0"/>
              <a:t>but there is a wide variation by product type and climate zone ranging from -320 years to +37.6 years</a:t>
            </a:r>
          </a:p>
          <a:p>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20</a:t>
            </a:fld>
            <a:endParaRPr lang="en-US" dirty="0"/>
          </a:p>
        </p:txBody>
      </p:sp>
      <p:sp>
        <p:nvSpPr>
          <p:cNvPr id="6" name="TextBox 5"/>
          <p:cNvSpPr txBox="1"/>
          <p:nvPr/>
        </p:nvSpPr>
        <p:spPr>
          <a:xfrm>
            <a:off x="5715000" y="3657600"/>
            <a:ext cx="3200400" cy="1569660"/>
          </a:xfrm>
          <a:prstGeom prst="rect">
            <a:avLst/>
          </a:prstGeom>
          <a:noFill/>
        </p:spPr>
        <p:txBody>
          <a:bodyPr wrap="square" rtlCol="0">
            <a:spAutoFit/>
          </a:bodyPr>
          <a:lstStyle/>
          <a:p>
            <a:r>
              <a:rPr lang="en-US" sz="1600" b="1" dirty="0" smtClean="0">
                <a:solidFill>
                  <a:srgbClr val="D47706"/>
                </a:solidFill>
              </a:rPr>
              <a:t>Scalar limit is the maximum allowable payback period allowed by ASHRAE 90.1 economic procedures.  We know customers really are only willing to accept 3-4 yrs</a:t>
            </a:r>
            <a:endParaRPr lang="en-US" sz="1600" b="1" dirty="0">
              <a:solidFill>
                <a:srgbClr val="D47706"/>
              </a:solidFill>
            </a:endParaRPr>
          </a:p>
        </p:txBody>
      </p:sp>
      <p:sp>
        <p:nvSpPr>
          <p:cNvPr id="7" name="TextBox 6"/>
          <p:cNvSpPr txBox="1"/>
          <p:nvPr/>
        </p:nvSpPr>
        <p:spPr>
          <a:xfrm>
            <a:off x="304800" y="6519446"/>
            <a:ext cx="5035353" cy="261610"/>
          </a:xfrm>
          <a:prstGeom prst="rect">
            <a:avLst/>
          </a:prstGeom>
          <a:noFill/>
        </p:spPr>
        <p:txBody>
          <a:bodyPr wrap="none" rtlCol="0">
            <a:spAutoFit/>
          </a:bodyPr>
          <a:lstStyle/>
          <a:p>
            <a:r>
              <a:rPr lang="en-US" sz="1100" dirty="0" smtClean="0"/>
              <a:t>Chart from ASHRAE 90.1 Addendum CH to the 2010 Standard Justification Analysis</a:t>
            </a:r>
            <a:endParaRPr lang="en-US" sz="1100" dirty="0"/>
          </a:p>
        </p:txBody>
      </p:sp>
      <p:pic>
        <p:nvPicPr>
          <p:cNvPr id="1026" name="Picture 2"/>
          <p:cNvPicPr>
            <a:picLocks noChangeAspect="1" noChangeArrowheads="1"/>
          </p:cNvPicPr>
          <p:nvPr/>
        </p:nvPicPr>
        <p:blipFill>
          <a:blip r:embed="rId2" cstate="print"/>
          <a:srcRect/>
          <a:stretch>
            <a:fillRect/>
          </a:stretch>
        </p:blipFill>
        <p:spPr bwMode="auto">
          <a:xfrm>
            <a:off x="381000" y="2514600"/>
            <a:ext cx="5105400" cy="3441462"/>
          </a:xfrm>
          <a:prstGeom prst="rect">
            <a:avLst/>
          </a:prstGeom>
          <a:noFill/>
          <a:ln w="9525">
            <a:noFill/>
            <a:miter lim="800000"/>
            <a:headEnd/>
            <a:tailEnd/>
          </a:ln>
          <a:effectLst/>
        </p:spPr>
      </p:pic>
      <p:sp>
        <p:nvSpPr>
          <p:cNvPr id="8" name="Oval 7"/>
          <p:cNvSpPr/>
          <p:nvPr/>
        </p:nvSpPr>
        <p:spPr>
          <a:xfrm>
            <a:off x="3124200" y="5334000"/>
            <a:ext cx="762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Systems Approach to Efficiency</a:t>
            </a:r>
            <a:endParaRPr lang="en-US" dirty="0"/>
          </a:p>
        </p:txBody>
      </p:sp>
      <p:sp>
        <p:nvSpPr>
          <p:cNvPr id="4" name="Slide Number Placeholder 3"/>
          <p:cNvSpPr>
            <a:spLocks noGrp="1"/>
          </p:cNvSpPr>
          <p:nvPr>
            <p:ph type="sldNum" sz="quarter" idx="12"/>
          </p:nvPr>
        </p:nvSpPr>
        <p:spPr/>
        <p:txBody>
          <a:bodyPr/>
          <a:lstStyle/>
          <a:p>
            <a:fld id="{899E0F3E-2A7A-4A66-ACB7-10C79D3F37AC}"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How Buildings Operate</a:t>
            </a:r>
            <a:endParaRPr lang="en-US" dirty="0"/>
          </a:p>
        </p:txBody>
      </p:sp>
      <p:sp>
        <p:nvSpPr>
          <p:cNvPr id="3" name="Content Placeholder 2"/>
          <p:cNvSpPr>
            <a:spLocks noGrp="1"/>
          </p:cNvSpPr>
          <p:nvPr>
            <p:ph idx="1"/>
          </p:nvPr>
        </p:nvSpPr>
        <p:spPr/>
        <p:txBody>
          <a:bodyPr/>
          <a:lstStyle/>
          <a:p>
            <a:r>
              <a:rPr lang="en-US" dirty="0" smtClean="0"/>
              <a:t>To fully understand how to save energy in buildings we need to understand how buildings operate</a:t>
            </a:r>
          </a:p>
          <a:p>
            <a:endParaRPr lang="en-US" dirty="0" smtClean="0"/>
          </a:p>
          <a:p>
            <a:r>
              <a:rPr lang="en-US" dirty="0" smtClean="0"/>
              <a:t>With the focus on prescriptive requirements and full load metrics, standards committees typically have not considered how buildings actually operate</a:t>
            </a:r>
            <a:br>
              <a:rPr lang="en-US" dirty="0" smtClean="0"/>
            </a:br>
            <a:endParaRPr lang="en-US" dirty="0" smtClean="0"/>
          </a:p>
          <a:p>
            <a:r>
              <a:rPr lang="en-US" dirty="0" smtClean="0"/>
              <a:t>The focus has been on components and not how the component actual operates in a system.  </a:t>
            </a:r>
            <a:r>
              <a:rPr lang="en-US" u="sng" dirty="0" smtClean="0"/>
              <a:t>It is assumed that if the components are good at full load it will represent the best overall efficiency.</a:t>
            </a:r>
            <a:br>
              <a:rPr lang="en-US" u="sng" dirty="0" smtClean="0"/>
            </a:br>
            <a:endParaRPr lang="en-US" u="sng" dirty="0" smtClean="0"/>
          </a:p>
          <a:p>
            <a:r>
              <a:rPr lang="en-US" dirty="0" smtClean="0"/>
              <a:t>Typical approach is to use </a:t>
            </a:r>
            <a:r>
              <a:rPr lang="en-US" u="sng" dirty="0" smtClean="0"/>
              <a:t>national average full load design temperatures </a:t>
            </a:r>
            <a:r>
              <a:rPr lang="en-US" dirty="0" smtClean="0"/>
              <a:t>and not consider that 99% of the time the equipment is operating at part load and reduced ambient conditions and the impact of regional weather and different building load profiles.</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Office.jpg"/>
          <p:cNvPicPr>
            <a:picLocks noChangeAspect="1"/>
          </p:cNvPicPr>
          <p:nvPr/>
        </p:nvPicPr>
        <p:blipFill>
          <a:blip r:embed="rId3" cstate="email"/>
          <a:stretch>
            <a:fillRect/>
          </a:stretch>
        </p:blipFill>
        <p:spPr>
          <a:xfrm>
            <a:off x="457200" y="914400"/>
            <a:ext cx="8305800" cy="5343503"/>
          </a:xfrm>
          <a:prstGeom prst="rect">
            <a:avLst/>
          </a:prstGeom>
        </p:spPr>
      </p:pic>
      <p:sp>
        <p:nvSpPr>
          <p:cNvPr id="2" name="Title 1"/>
          <p:cNvSpPr>
            <a:spLocks noGrp="1"/>
          </p:cNvSpPr>
          <p:nvPr>
            <p:ph type="title"/>
          </p:nvPr>
        </p:nvSpPr>
        <p:spPr/>
        <p:txBody>
          <a:bodyPr/>
          <a:lstStyle/>
          <a:p>
            <a:r>
              <a:rPr lang="en-US" dirty="0" smtClean="0"/>
              <a:t>Typical Commercial Office Building</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23</a:t>
            </a:fld>
            <a:endParaRPr lang="en-US" dirty="0"/>
          </a:p>
        </p:txBody>
      </p:sp>
      <p:sp>
        <p:nvSpPr>
          <p:cNvPr id="12" name="TextBox 11"/>
          <p:cNvSpPr txBox="1"/>
          <p:nvPr/>
        </p:nvSpPr>
        <p:spPr>
          <a:xfrm>
            <a:off x="1447800" y="6019800"/>
            <a:ext cx="640080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Office Buildings also requires 17-25% ventilation air to comply with ASHRAE 62.1</a:t>
            </a:r>
            <a:endParaRPr lang="en-US" sz="1400" dirty="0"/>
          </a:p>
        </p:txBody>
      </p:sp>
      <p:pic>
        <p:nvPicPr>
          <p:cNvPr id="3074" name="Picture 2"/>
          <p:cNvPicPr>
            <a:picLocks noChangeAspect="1" noChangeArrowheads="1"/>
          </p:cNvPicPr>
          <p:nvPr/>
        </p:nvPicPr>
        <p:blipFill>
          <a:blip r:embed="rId4" cstate="print"/>
          <a:srcRect/>
          <a:stretch>
            <a:fillRect/>
          </a:stretch>
        </p:blipFill>
        <p:spPr bwMode="auto">
          <a:xfrm>
            <a:off x="1676400" y="1524000"/>
            <a:ext cx="1476375" cy="1019175"/>
          </a:xfrm>
          <a:prstGeom prst="rect">
            <a:avLst/>
          </a:prstGeom>
          <a:noFill/>
          <a:ln w="9525">
            <a:noFill/>
            <a:miter lim="800000"/>
            <a:headEnd/>
            <a:tailEnd/>
          </a:ln>
        </p:spPr>
      </p:pic>
      <p:grpSp>
        <p:nvGrpSpPr>
          <p:cNvPr id="3" name="Group 19"/>
          <p:cNvGrpSpPr/>
          <p:nvPr/>
        </p:nvGrpSpPr>
        <p:grpSpPr>
          <a:xfrm>
            <a:off x="2209800" y="1905000"/>
            <a:ext cx="5591176" cy="1371600"/>
            <a:chOff x="2257424" y="2133600"/>
            <a:chExt cx="5591176" cy="1371600"/>
          </a:xfrm>
        </p:grpSpPr>
        <p:grpSp>
          <p:nvGrpSpPr>
            <p:cNvPr id="5" name="Group 18"/>
            <p:cNvGrpSpPr/>
            <p:nvPr/>
          </p:nvGrpSpPr>
          <p:grpSpPr>
            <a:xfrm>
              <a:off x="5943600" y="2133600"/>
              <a:ext cx="1905000" cy="533400"/>
              <a:chOff x="5943600" y="2133600"/>
              <a:chExt cx="1905000" cy="533400"/>
            </a:xfrm>
          </p:grpSpPr>
          <p:sp>
            <p:nvSpPr>
              <p:cNvPr id="6" name="Left Brace 5"/>
              <p:cNvSpPr/>
              <p:nvPr/>
            </p:nvSpPr>
            <p:spPr>
              <a:xfrm>
                <a:off x="7543800" y="2209800"/>
                <a:ext cx="304800" cy="457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5943600" y="2133600"/>
                <a:ext cx="1600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050" dirty="0" smtClean="0"/>
                  <a:t>15% Cooling Oversize per ASHRAE 90.1 </a:t>
                </a:r>
                <a:endParaRPr lang="en-US" sz="1050" dirty="0"/>
              </a:p>
            </p:txBody>
          </p:sp>
        </p:grpSp>
        <p:grpSp>
          <p:nvGrpSpPr>
            <p:cNvPr id="8" name="Group 17"/>
            <p:cNvGrpSpPr/>
            <p:nvPr/>
          </p:nvGrpSpPr>
          <p:grpSpPr>
            <a:xfrm>
              <a:off x="2257424" y="2867025"/>
              <a:ext cx="1857376" cy="638175"/>
              <a:chOff x="2257424" y="2867025"/>
              <a:chExt cx="1857376" cy="638175"/>
            </a:xfrm>
          </p:grpSpPr>
          <p:sp>
            <p:nvSpPr>
              <p:cNvPr id="15" name="Right Brace 14"/>
              <p:cNvSpPr/>
              <p:nvPr/>
            </p:nvSpPr>
            <p:spPr>
              <a:xfrm>
                <a:off x="2257424" y="2867025"/>
                <a:ext cx="274319" cy="6381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2590800" y="2895600"/>
                <a:ext cx="15240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050" dirty="0" smtClean="0"/>
                  <a:t>25% Heating Oversize per ASHRAE 90.1 </a:t>
                </a:r>
                <a:endParaRPr lang="en-US" sz="1050" dirty="0"/>
              </a:p>
            </p:txBody>
          </p:sp>
        </p:gr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Office.jpg"/>
          <p:cNvPicPr>
            <a:picLocks noChangeAspect="1"/>
          </p:cNvPicPr>
          <p:nvPr/>
        </p:nvPicPr>
        <p:blipFill>
          <a:blip r:embed="rId3" cstate="email"/>
          <a:stretch>
            <a:fillRect/>
          </a:stretch>
        </p:blipFill>
        <p:spPr>
          <a:xfrm>
            <a:off x="533400" y="914400"/>
            <a:ext cx="8305800" cy="5343503"/>
          </a:xfrm>
          <a:prstGeom prst="rect">
            <a:avLst/>
          </a:prstGeom>
        </p:spPr>
      </p:pic>
      <p:sp>
        <p:nvSpPr>
          <p:cNvPr id="2" name="Title 1"/>
          <p:cNvSpPr>
            <a:spLocks noGrp="1"/>
          </p:cNvSpPr>
          <p:nvPr>
            <p:ph type="title"/>
          </p:nvPr>
        </p:nvSpPr>
        <p:spPr/>
        <p:txBody>
          <a:bodyPr/>
          <a:lstStyle/>
          <a:p>
            <a:r>
              <a:rPr lang="en-US" dirty="0" smtClean="0"/>
              <a:t>Typical Commercial Office Building</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24</a:t>
            </a:fld>
            <a:endParaRPr lang="en-US" dirty="0"/>
          </a:p>
        </p:txBody>
      </p:sp>
      <p:pic>
        <p:nvPicPr>
          <p:cNvPr id="3074" name="Picture 2"/>
          <p:cNvPicPr>
            <a:picLocks noChangeAspect="1" noChangeArrowheads="1"/>
          </p:cNvPicPr>
          <p:nvPr/>
        </p:nvPicPr>
        <p:blipFill>
          <a:blip r:embed="rId4" cstate="print"/>
          <a:srcRect/>
          <a:stretch>
            <a:fillRect/>
          </a:stretch>
        </p:blipFill>
        <p:spPr bwMode="auto">
          <a:xfrm>
            <a:off x="1752600" y="1523999"/>
            <a:ext cx="1476375" cy="1019175"/>
          </a:xfrm>
          <a:prstGeom prst="rect">
            <a:avLst/>
          </a:prstGeom>
          <a:noFill/>
          <a:ln w="9525">
            <a:noFill/>
            <a:miter lim="800000"/>
            <a:headEnd/>
            <a:tailEnd/>
          </a:ln>
        </p:spPr>
      </p:pic>
      <p:cxnSp>
        <p:nvCxnSpPr>
          <p:cNvPr id="16" name="Straight Connector 15"/>
          <p:cNvCxnSpPr/>
          <p:nvPr/>
        </p:nvCxnSpPr>
        <p:spPr>
          <a:xfrm flipH="1">
            <a:off x="6324600" y="2285999"/>
            <a:ext cx="1905000" cy="327660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53000" y="2057400"/>
            <a:ext cx="15240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t>Typical Residential Profile</a:t>
            </a:r>
            <a:endParaRPr lang="en-US" sz="1400" dirty="0"/>
          </a:p>
        </p:txBody>
      </p:sp>
      <p:cxnSp>
        <p:nvCxnSpPr>
          <p:cNvPr id="22" name="Straight Connector 21"/>
          <p:cNvCxnSpPr/>
          <p:nvPr/>
        </p:nvCxnSpPr>
        <p:spPr>
          <a:xfrm flipH="1" flipV="1">
            <a:off x="3429000" y="2438399"/>
            <a:ext cx="2438400" cy="312420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2"/>
          </p:cNvCxnSpPr>
          <p:nvPr/>
        </p:nvCxnSpPr>
        <p:spPr>
          <a:xfrm flipH="1">
            <a:off x="4343400" y="2580620"/>
            <a:ext cx="1371600" cy="84838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2"/>
          </p:cNvCxnSpPr>
          <p:nvPr/>
        </p:nvCxnSpPr>
        <p:spPr>
          <a:xfrm>
            <a:off x="5715000" y="2580620"/>
            <a:ext cx="1828800" cy="92458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0" y="6019800"/>
            <a:ext cx="541020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dirty="0" smtClean="0"/>
              <a:t>Commercial Building Load Profiles are different than residential</a:t>
            </a:r>
            <a:endParaRPr lang="en-US" sz="16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Commercial Hospital</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25</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85800" y="914400"/>
            <a:ext cx="7696200" cy="532125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676400" y="1676399"/>
            <a:ext cx="1647825" cy="1133475"/>
          </a:xfrm>
          <a:prstGeom prst="rect">
            <a:avLst/>
          </a:prstGeom>
          <a:noFill/>
          <a:ln w="9525">
            <a:noFill/>
            <a:miter lim="800000"/>
            <a:headEnd/>
            <a:tailEnd/>
          </a:ln>
        </p:spPr>
      </p:pic>
      <p:sp>
        <p:nvSpPr>
          <p:cNvPr id="8" name="TextBox 7"/>
          <p:cNvSpPr txBox="1"/>
          <p:nvPr/>
        </p:nvSpPr>
        <p:spPr>
          <a:xfrm>
            <a:off x="1295400" y="6324600"/>
            <a:ext cx="5610190"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1600" dirty="0" smtClean="0"/>
              <a:t>Hospitals often have significant simultaneous cooling and heating</a:t>
            </a:r>
            <a:endParaRPr lang="en-US" sz="16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Data – Zone 4a (Baltimore)</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26</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57200" y="1600200"/>
            <a:ext cx="8305800" cy="4777304"/>
          </a:xfrm>
          <a:prstGeom prst="rect">
            <a:avLst/>
          </a:prstGeom>
          <a:noFill/>
          <a:ln w="9525">
            <a:noFill/>
            <a:miter lim="800000"/>
            <a:headEnd/>
            <a:tailEnd/>
          </a:ln>
          <a:effectLst/>
        </p:spPr>
      </p:pic>
      <p:sp>
        <p:nvSpPr>
          <p:cNvPr id="5" name="TextBox 4"/>
          <p:cNvSpPr txBox="1"/>
          <p:nvPr/>
        </p:nvSpPr>
        <p:spPr>
          <a:xfrm>
            <a:off x="6096000" y="2133600"/>
            <a:ext cx="1739579" cy="246221"/>
          </a:xfrm>
          <a:prstGeom prst="rect">
            <a:avLst/>
          </a:prstGeom>
          <a:noFill/>
          <a:ln>
            <a:solidFill>
              <a:srgbClr val="FF0000"/>
            </a:solidFill>
          </a:ln>
        </p:spPr>
        <p:txBody>
          <a:bodyPr wrap="none" rtlCol="0">
            <a:spAutoFit/>
          </a:bodyPr>
          <a:lstStyle/>
          <a:p>
            <a:r>
              <a:rPr lang="en-US" sz="1000" dirty="0" smtClean="0"/>
              <a:t>0.4% Design Drybulb =93.9 F</a:t>
            </a:r>
            <a:endParaRPr lang="en-US" sz="1000" dirty="0"/>
          </a:p>
        </p:txBody>
      </p:sp>
      <p:cxnSp>
        <p:nvCxnSpPr>
          <p:cNvPr id="8" name="Straight Connector 7"/>
          <p:cNvCxnSpPr/>
          <p:nvPr/>
        </p:nvCxnSpPr>
        <p:spPr>
          <a:xfrm flipV="1">
            <a:off x="7848600" y="2133600"/>
            <a:ext cx="0" cy="3810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1066800"/>
            <a:ext cx="8610600" cy="523220"/>
          </a:xfrm>
          <a:prstGeom prst="rect">
            <a:avLst/>
          </a:prstGeom>
          <a:noFill/>
        </p:spPr>
        <p:txBody>
          <a:bodyPr wrap="square" rtlCol="0">
            <a:spAutoFit/>
          </a:bodyPr>
          <a:lstStyle/>
          <a:p>
            <a:r>
              <a:rPr lang="en-US" sz="1400" dirty="0" smtClean="0"/>
              <a:t>Regulations tend to focus on the design conditions, but as you can most operation is at off design ambient conditions which is very important to HVAC because efficiency changes with ambient conditions</a:t>
            </a:r>
            <a:endParaRPr lang="en-US" sz="1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Annual Weather Data</a:t>
            </a:r>
            <a:endParaRPr lang="en-US" dirty="0"/>
          </a:p>
        </p:txBody>
      </p:sp>
      <p:sp>
        <p:nvSpPr>
          <p:cNvPr id="3" name="Content Placeholder 2"/>
          <p:cNvSpPr>
            <a:spLocks noGrp="1"/>
          </p:cNvSpPr>
          <p:nvPr>
            <p:ph idx="1"/>
          </p:nvPr>
        </p:nvSpPr>
        <p:spPr/>
        <p:txBody>
          <a:bodyPr/>
          <a:lstStyle/>
          <a:p>
            <a:r>
              <a:rPr lang="en-US" dirty="0" smtClean="0"/>
              <a:t>Another way we look at the data is to plot each hour on a psychometric chart</a:t>
            </a:r>
            <a:endParaRPr lang="en-US" dirty="0"/>
          </a:p>
        </p:txBody>
      </p:sp>
      <p:sp>
        <p:nvSpPr>
          <p:cNvPr id="4" name="Slide Number Placeholder 3"/>
          <p:cNvSpPr>
            <a:spLocks noGrp="1"/>
          </p:cNvSpPr>
          <p:nvPr>
            <p:ph type="sldNum" sz="quarter" idx="4294967295"/>
          </p:nvPr>
        </p:nvSpPr>
        <p:spPr>
          <a:xfrm>
            <a:off x="8229600" y="6477000"/>
            <a:ext cx="533400" cy="304800"/>
          </a:xfrm>
          <a:prstGeom prst="rect">
            <a:avLst/>
          </a:prstGeom>
        </p:spPr>
        <p:txBody>
          <a:bodyPr/>
          <a:lstStyle/>
          <a:p>
            <a:pPr>
              <a:defRPr/>
            </a:pPr>
            <a:fld id="{82B0E3DD-8917-4623-BE1E-C0120C1E5128}" type="slidenum">
              <a:rPr lang="en-US" smtClean="0"/>
              <a:pPr>
                <a:defRPr/>
              </a:pPr>
              <a:t>27</a:t>
            </a:fld>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990600" y="1524000"/>
            <a:ext cx="6934200" cy="52352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Climate Data – Dry Bulb</a:t>
            </a:r>
            <a:endParaRPr lang="en-US" dirty="0"/>
          </a:p>
        </p:txBody>
      </p:sp>
      <p:sp>
        <p:nvSpPr>
          <p:cNvPr id="4" name="Slide Number Placeholder 3"/>
          <p:cNvSpPr>
            <a:spLocks noGrp="1"/>
          </p:cNvSpPr>
          <p:nvPr>
            <p:ph type="sldNum" sz="quarter" idx="4294967295"/>
          </p:nvPr>
        </p:nvSpPr>
        <p:spPr>
          <a:xfrm>
            <a:off x="8229600" y="6477000"/>
            <a:ext cx="533400" cy="304800"/>
          </a:xfrm>
          <a:prstGeom prst="rect">
            <a:avLst/>
          </a:prstGeom>
        </p:spPr>
        <p:txBody>
          <a:bodyPr/>
          <a:lstStyle/>
          <a:p>
            <a:pPr>
              <a:defRPr/>
            </a:pPr>
            <a:fld id="{82B0E3DD-8917-4623-BE1E-C0120C1E5128}" type="slidenum">
              <a:rPr lang="en-US" smtClean="0"/>
              <a:pPr>
                <a:defRPr/>
              </a:pPr>
              <a:t>28</a:t>
            </a:fld>
            <a:endParaRPr lang="en-US" dirty="0"/>
          </a:p>
        </p:txBody>
      </p:sp>
      <p:pic>
        <p:nvPicPr>
          <p:cNvPr id="3078" name="Picture 6"/>
          <p:cNvPicPr>
            <a:picLocks noChangeAspect="1" noChangeArrowheads="1"/>
          </p:cNvPicPr>
          <p:nvPr/>
        </p:nvPicPr>
        <p:blipFill>
          <a:blip r:embed="rId2" cstate="print"/>
          <a:srcRect/>
          <a:stretch>
            <a:fillRect/>
          </a:stretch>
        </p:blipFill>
        <p:spPr bwMode="auto">
          <a:xfrm>
            <a:off x="304800" y="1066800"/>
            <a:ext cx="4267200" cy="2375176"/>
          </a:xfrm>
          <a:prstGeom prst="rect">
            <a:avLst/>
          </a:prstGeom>
          <a:noFill/>
          <a:ln w="9525">
            <a:noFill/>
            <a:miter lim="800000"/>
            <a:headEnd/>
            <a:tailEnd/>
          </a:ln>
          <a:effectLst/>
        </p:spPr>
      </p:pic>
      <p:pic>
        <p:nvPicPr>
          <p:cNvPr id="3079" name="Picture 7"/>
          <p:cNvPicPr>
            <a:picLocks noChangeAspect="1" noChangeArrowheads="1"/>
          </p:cNvPicPr>
          <p:nvPr/>
        </p:nvPicPr>
        <p:blipFill>
          <a:blip r:embed="rId3" cstate="print"/>
          <a:srcRect/>
          <a:stretch>
            <a:fillRect/>
          </a:stretch>
        </p:blipFill>
        <p:spPr bwMode="auto">
          <a:xfrm>
            <a:off x="4876800" y="1066800"/>
            <a:ext cx="4065091" cy="2338388"/>
          </a:xfrm>
          <a:prstGeom prst="rect">
            <a:avLst/>
          </a:prstGeom>
          <a:noFill/>
          <a:ln w="9525">
            <a:noFill/>
            <a:miter lim="800000"/>
            <a:headEnd/>
            <a:tailEnd/>
          </a:ln>
          <a:effectLst/>
        </p:spPr>
      </p:pic>
      <p:pic>
        <p:nvPicPr>
          <p:cNvPr id="8" name="Picture 5"/>
          <p:cNvPicPr>
            <a:picLocks noChangeAspect="1" noChangeArrowheads="1"/>
          </p:cNvPicPr>
          <p:nvPr/>
        </p:nvPicPr>
        <p:blipFill>
          <a:blip r:embed="rId4" cstate="print"/>
          <a:srcRect/>
          <a:stretch>
            <a:fillRect/>
          </a:stretch>
        </p:blipFill>
        <p:spPr bwMode="auto">
          <a:xfrm>
            <a:off x="381000" y="3733800"/>
            <a:ext cx="4049786" cy="2590800"/>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a:stretch>
            <a:fillRect/>
          </a:stretch>
        </p:blipFill>
        <p:spPr bwMode="auto">
          <a:xfrm>
            <a:off x="4876800" y="3733800"/>
            <a:ext cx="4114800" cy="26337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Zones (Old ASHRAE 169)</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29</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752600" y="1066800"/>
            <a:ext cx="6067675" cy="4724400"/>
          </a:xfrm>
          <a:prstGeom prst="rect">
            <a:avLst/>
          </a:prstGeom>
          <a:noFill/>
          <a:ln w="9525">
            <a:noFill/>
            <a:miter lim="800000"/>
            <a:headEnd/>
            <a:tailEnd/>
          </a:ln>
          <a:effectLst/>
        </p:spPr>
      </p:pic>
      <p:sp>
        <p:nvSpPr>
          <p:cNvPr id="5" name="TextBox 4"/>
          <p:cNvSpPr txBox="1"/>
          <p:nvPr/>
        </p:nvSpPr>
        <p:spPr>
          <a:xfrm>
            <a:off x="609600" y="6096000"/>
            <a:ext cx="65532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t>Design conditions and dehumidification requirements change by region and regions are beginning to request regional specific design requirements </a:t>
            </a:r>
            <a:endParaRPr lang="en-US" sz="14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Agenda</a:t>
            </a:r>
            <a:endParaRPr lang="en-US" sz="3200" dirty="0"/>
          </a:p>
        </p:txBody>
      </p:sp>
      <p:sp>
        <p:nvSpPr>
          <p:cNvPr id="3" name="Content Placeholder 2"/>
          <p:cNvSpPr>
            <a:spLocks noGrp="1"/>
          </p:cNvSpPr>
          <p:nvPr>
            <p:ph idx="1"/>
          </p:nvPr>
        </p:nvSpPr>
        <p:spPr>
          <a:xfrm>
            <a:off x="304800" y="1143000"/>
            <a:ext cx="8534400" cy="4724400"/>
          </a:xfrm>
        </p:spPr>
        <p:txBody>
          <a:bodyPr>
            <a:noAutofit/>
          </a:bodyPr>
          <a:lstStyle/>
          <a:p>
            <a:pPr marL="457200" indent="-457200">
              <a:buFont typeface="+mj-lt"/>
              <a:buAutoNum type="arabicPeriod"/>
            </a:pPr>
            <a:r>
              <a:rPr lang="en-US" sz="2000" dirty="0" smtClean="0"/>
              <a:t>Systems Steering Committee (formerly Systems Working Group)</a:t>
            </a:r>
            <a:br>
              <a:rPr lang="en-US" sz="2000" dirty="0" smtClean="0"/>
            </a:br>
            <a:endParaRPr lang="en-US" sz="2000" dirty="0" smtClean="0"/>
          </a:p>
          <a:p>
            <a:pPr marL="457200" indent="-457200">
              <a:buFont typeface="+mj-lt"/>
              <a:buAutoNum type="arabicPeriod"/>
            </a:pPr>
            <a:r>
              <a:rPr lang="en-US" sz="2000" dirty="0" smtClean="0"/>
              <a:t>Review of historical efficiency improvements and future goals</a:t>
            </a:r>
            <a:br>
              <a:rPr lang="en-US" sz="2000" dirty="0" smtClean="0"/>
            </a:br>
            <a:endParaRPr lang="en-US" sz="2000" dirty="0" smtClean="0"/>
          </a:p>
          <a:p>
            <a:pPr marL="457200" indent="-457200">
              <a:buFont typeface="+mj-lt"/>
              <a:buAutoNum type="arabicPeriod"/>
            </a:pPr>
            <a:r>
              <a:rPr lang="en-US" sz="2000" dirty="0" smtClean="0"/>
              <a:t>Current approaches to efficiency improvements</a:t>
            </a:r>
            <a:br>
              <a:rPr lang="en-US" sz="2000" dirty="0" smtClean="0"/>
            </a:br>
            <a:endParaRPr lang="en-US" sz="2000" dirty="0" smtClean="0"/>
          </a:p>
          <a:p>
            <a:pPr marL="457200" indent="-457200">
              <a:buFont typeface="+mj-lt"/>
              <a:buAutoNum type="arabicPeriod"/>
            </a:pPr>
            <a:r>
              <a:rPr lang="en-US" sz="2000" dirty="0" smtClean="0"/>
              <a:t>Alternate Approaches to efficiency improvement</a:t>
            </a:r>
            <a:br>
              <a:rPr lang="en-US" sz="2000" dirty="0" smtClean="0"/>
            </a:br>
            <a:endParaRPr lang="en-US" sz="2000" dirty="0" smtClean="0"/>
          </a:p>
          <a:p>
            <a:pPr marL="457200" indent="-457200">
              <a:buFont typeface="+mj-lt"/>
              <a:buAutoNum type="arabicPeriod"/>
            </a:pPr>
            <a:r>
              <a:rPr lang="en-US" sz="2000" dirty="0" smtClean="0"/>
              <a:t>Review of the Initiatives Identified  by the Systems Steering Committee </a:t>
            </a:r>
            <a:br>
              <a:rPr lang="en-US" sz="2000" dirty="0" smtClean="0"/>
            </a:br>
            <a:endParaRPr lang="en-US" sz="2000" dirty="0" smtClean="0"/>
          </a:p>
          <a:p>
            <a:pPr marL="457200" indent="-457200">
              <a:buFont typeface="+mj-lt"/>
              <a:buAutoNum type="arabicPeriod"/>
            </a:pPr>
            <a:r>
              <a:rPr lang="en-US" sz="2000" dirty="0" smtClean="0"/>
              <a:t>AHRI Sections Requested Action Plan</a:t>
            </a:r>
          </a:p>
          <a:p>
            <a:pPr marL="457200" indent="-457200">
              <a:buFont typeface="+mj-lt"/>
              <a:buAutoNum type="arabicPeriod"/>
            </a:pPr>
            <a:endParaRPr lang="en-US" sz="2000" dirty="0" smtClean="0"/>
          </a:p>
          <a:p>
            <a:pPr marL="457200" indent="-457200">
              <a:buFont typeface="+mj-lt"/>
              <a:buAutoNum type="arabicPeriod"/>
            </a:pPr>
            <a:r>
              <a:rPr lang="en-US" sz="2000" dirty="0" smtClean="0"/>
              <a:t>Questions and Discussion</a:t>
            </a:r>
            <a:endParaRPr lang="en-US" sz="2000"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990600"/>
            <a:ext cx="7041876" cy="487362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6781800" y="990600"/>
            <a:ext cx="2200536" cy="4085713"/>
          </a:xfrm>
          <a:prstGeom prst="rect">
            <a:avLst/>
          </a:prstGeom>
          <a:noFill/>
          <a:ln w="9525">
            <a:noFill/>
            <a:miter lim="800000"/>
            <a:headEnd/>
            <a:tailEnd/>
          </a:ln>
        </p:spPr>
      </p:pic>
      <p:sp>
        <p:nvSpPr>
          <p:cNvPr id="13316" name="Title 3"/>
          <p:cNvSpPr>
            <a:spLocks noGrp="1"/>
          </p:cNvSpPr>
          <p:nvPr>
            <p:ph type="title"/>
          </p:nvPr>
        </p:nvSpPr>
        <p:spPr>
          <a:xfrm>
            <a:off x="304800" y="228600"/>
            <a:ext cx="8229600" cy="715962"/>
          </a:xfrm>
        </p:spPr>
        <p:txBody>
          <a:bodyPr/>
          <a:lstStyle/>
          <a:p>
            <a:r>
              <a:rPr lang="en-US" sz="3500" kern="1200" dirty="0" smtClean="0">
                <a:solidFill>
                  <a:schemeClr val="tx1"/>
                </a:solidFill>
                <a:latin typeface="Arial" charset="0"/>
                <a:ea typeface="+mn-ea"/>
                <a:cs typeface="+mn-cs"/>
              </a:rPr>
              <a:t>New World Climate Zone Map</a:t>
            </a:r>
            <a:endParaRPr lang="en-US" sz="3500" kern="1200" dirty="0">
              <a:solidFill>
                <a:schemeClr val="tx1"/>
              </a:solidFill>
              <a:latin typeface="Arial" charset="0"/>
              <a:ea typeface="+mn-ea"/>
              <a:cs typeface="+mn-cs"/>
            </a:endParaRPr>
          </a:p>
        </p:txBody>
      </p:sp>
      <p:sp>
        <p:nvSpPr>
          <p:cNvPr id="6" name="TextBox 5"/>
          <p:cNvSpPr txBox="1"/>
          <p:nvPr/>
        </p:nvSpPr>
        <p:spPr>
          <a:xfrm>
            <a:off x="685800" y="5943600"/>
            <a:ext cx="6019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Global requirements are changing to regional requirements which will complicate ratings and certification.  Most are focused on full load operation.</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Alternate Approaches to </a:t>
            </a:r>
            <a:r>
              <a:rPr lang="en-US" dirty="0" smtClean="0"/>
              <a:t>Efficiency Improvement</a:t>
            </a:r>
            <a:endParaRPr lang="en-US" dirty="0"/>
          </a:p>
        </p:txBody>
      </p:sp>
      <p:sp>
        <p:nvSpPr>
          <p:cNvPr id="3" name="Slide Number Placeholder 2"/>
          <p:cNvSpPr>
            <a:spLocks noGrp="1"/>
          </p:cNvSpPr>
          <p:nvPr>
            <p:ph type="sldNum" sz="quarter" idx="12"/>
          </p:nvPr>
        </p:nvSpPr>
        <p:spPr/>
        <p:txBody>
          <a:bodyPr/>
          <a:lstStyle/>
          <a:p>
            <a:fld id="{899E0F3E-2A7A-4A66-ACB7-10C79D3F37AC}"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Efficiency Improvement Options</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32</a:t>
            </a:fld>
            <a:endParaRPr lang="en-US" dirty="0"/>
          </a:p>
        </p:txBody>
      </p:sp>
      <p:sp>
        <p:nvSpPr>
          <p:cNvPr id="5" name="Content Placeholder 2"/>
          <p:cNvSpPr>
            <a:spLocks noGrp="1"/>
          </p:cNvSpPr>
          <p:nvPr>
            <p:ph idx="1"/>
          </p:nvPr>
        </p:nvSpPr>
        <p:spPr>
          <a:xfrm>
            <a:off x="304800" y="990600"/>
            <a:ext cx="8610600" cy="5257800"/>
          </a:xfrm>
        </p:spPr>
        <p:txBody>
          <a:bodyPr>
            <a:normAutofit lnSpcReduction="10000"/>
          </a:bodyPr>
          <a:lstStyle/>
          <a:p>
            <a:pPr>
              <a:buNone/>
            </a:pPr>
            <a:r>
              <a:rPr lang="en-US" sz="2000" b="1" u="sng" dirty="0" smtClean="0"/>
              <a:t>Historical Approach </a:t>
            </a:r>
            <a:r>
              <a:rPr lang="en-US" sz="2000" b="1" i="1" u="sng" dirty="0" smtClean="0">
                <a:solidFill>
                  <a:srgbClr val="FF0000"/>
                </a:solidFill>
              </a:rPr>
              <a:t>(Business as usual)</a:t>
            </a:r>
            <a:r>
              <a:rPr lang="en-US" sz="2000" b="1" u="sng" dirty="0" smtClean="0"/>
              <a:t> - Full Load Improvements</a:t>
            </a:r>
            <a:br>
              <a:rPr lang="en-US" sz="2000" b="1" u="sng" dirty="0" smtClean="0"/>
            </a:br>
            <a:endParaRPr lang="en-US" sz="2000" b="1" u="sng" dirty="0" smtClean="0"/>
          </a:p>
          <a:p>
            <a:r>
              <a:rPr lang="en-US" sz="1800" dirty="0" smtClean="0"/>
              <a:t>As noted we are approaching </a:t>
            </a:r>
            <a:r>
              <a:rPr lang="en-US" sz="1800" b="1" i="1" u="sng" dirty="0" smtClean="0">
                <a:solidFill>
                  <a:srgbClr val="FF0000"/>
                </a:solidFill>
              </a:rPr>
              <a:t>“Max-Tech”</a:t>
            </a:r>
            <a:r>
              <a:rPr lang="en-US" sz="1800" b="1" i="1" dirty="0" smtClean="0">
                <a:solidFill>
                  <a:srgbClr val="FF0000"/>
                </a:solidFill>
              </a:rPr>
              <a:t> </a:t>
            </a:r>
            <a:r>
              <a:rPr lang="en-US" sz="1800" dirty="0" smtClean="0"/>
              <a:t>on many products and significant improvements in base product full load efficiencies will be limited and often not cost effective</a:t>
            </a:r>
          </a:p>
          <a:p>
            <a:r>
              <a:rPr lang="en-US" sz="1800" dirty="0" smtClean="0"/>
              <a:t>We also face issues with the phase down of the HFC refrigerants that are used today, and will have to evolve to new lower GWP refrigerants that may not be as efficient, could be semi-flammable and could be more expensive to apply</a:t>
            </a:r>
            <a:br>
              <a:rPr lang="en-US" sz="1800" dirty="0" smtClean="0"/>
            </a:br>
            <a:endParaRPr lang="en-US" sz="1800" dirty="0" smtClean="0"/>
          </a:p>
          <a:p>
            <a:pPr>
              <a:buNone/>
            </a:pPr>
            <a:r>
              <a:rPr lang="en-US" sz="2000" b="1" u="sng" dirty="0" smtClean="0"/>
              <a:t>Alternate Approaches to Consider</a:t>
            </a:r>
          </a:p>
          <a:p>
            <a:pPr>
              <a:buFont typeface="+mj-lt"/>
              <a:buAutoNum type="arabicPeriod"/>
            </a:pPr>
            <a:r>
              <a:rPr lang="en-US" sz="1800" dirty="0" smtClean="0"/>
              <a:t>Switch to </a:t>
            </a:r>
            <a:r>
              <a:rPr lang="en-US" sz="1800" b="1" u="sng" dirty="0" smtClean="0"/>
              <a:t>new </a:t>
            </a:r>
            <a:r>
              <a:rPr lang="en-US" sz="1800" b="1" i="1" u="sng" dirty="0" smtClean="0"/>
              <a:t>part load </a:t>
            </a:r>
            <a:r>
              <a:rPr lang="en-US" sz="1800" dirty="0" smtClean="0"/>
              <a:t>or annualized metrics like IPLV for chillers and IEER for rooftops, splits, and VRF</a:t>
            </a:r>
          </a:p>
          <a:p>
            <a:pPr>
              <a:buFont typeface="+mj-lt"/>
              <a:buAutoNum type="arabicPeriod"/>
            </a:pPr>
            <a:r>
              <a:rPr lang="en-US" sz="1800" b="1" i="1" u="sng" dirty="0" smtClean="0"/>
              <a:t>Hybrid system </a:t>
            </a:r>
            <a:r>
              <a:rPr lang="en-US" sz="1800" dirty="0" smtClean="0"/>
              <a:t>with rating approaches like AHRI guideline V</a:t>
            </a:r>
          </a:p>
          <a:p>
            <a:pPr>
              <a:buFont typeface="+mj-lt"/>
              <a:buAutoNum type="arabicPeriod"/>
            </a:pPr>
            <a:r>
              <a:rPr lang="en-US" sz="1800" b="1" i="1" u="sng" dirty="0" smtClean="0"/>
              <a:t>Subsystems approaches </a:t>
            </a:r>
            <a:r>
              <a:rPr lang="en-US" sz="1800" dirty="0" smtClean="0"/>
              <a:t>(Look at the complete HVAC System)</a:t>
            </a:r>
          </a:p>
          <a:p>
            <a:pPr>
              <a:buFont typeface="+mj-lt"/>
              <a:buAutoNum type="arabicPeriod"/>
            </a:pPr>
            <a:r>
              <a:rPr lang="en-US" sz="1800" b="1" i="1" u="sng" dirty="0" smtClean="0"/>
              <a:t>Whole Building System </a:t>
            </a:r>
            <a:r>
              <a:rPr lang="en-US" sz="1800" dirty="0" smtClean="0"/>
              <a:t>approaches (ASHRAE Building Energy Quotient)</a:t>
            </a:r>
          </a:p>
          <a:p>
            <a:pPr>
              <a:buFont typeface="+mj-lt"/>
              <a:buAutoNum type="arabicPeriod"/>
            </a:pPr>
            <a:r>
              <a:rPr lang="en-US" sz="1800" dirty="0" smtClean="0"/>
              <a:t>Defined </a:t>
            </a:r>
            <a:r>
              <a:rPr lang="en-US" sz="1800" b="1" i="1" u="sng" dirty="0" smtClean="0"/>
              <a:t>commissioning</a:t>
            </a:r>
            <a:r>
              <a:rPr lang="en-US" sz="1800" dirty="0" smtClean="0"/>
              <a:t> requirements to make sure equipment runs correctly</a:t>
            </a:r>
          </a:p>
          <a:p>
            <a:pPr>
              <a:buFont typeface="+mj-lt"/>
              <a:buAutoNum type="arabicPeriod"/>
            </a:pPr>
            <a:r>
              <a:rPr lang="en-US" sz="1800" dirty="0" smtClean="0"/>
              <a:t>Integrated </a:t>
            </a:r>
            <a:r>
              <a:rPr lang="en-US" sz="1800" b="1" dirty="0" smtClean="0"/>
              <a:t>Fault Detection </a:t>
            </a:r>
            <a:r>
              <a:rPr lang="en-US" sz="1800" dirty="0" smtClean="0"/>
              <a:t>(FDD) </a:t>
            </a:r>
          </a:p>
          <a:p>
            <a:endParaRPr lang="en-US" sz="1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 – Part Load and Annualized Focus</a:t>
            </a:r>
            <a:endParaRPr lang="en-US" dirty="0"/>
          </a:p>
        </p:txBody>
      </p:sp>
      <p:sp>
        <p:nvSpPr>
          <p:cNvPr id="3" name="Content Placeholder 2"/>
          <p:cNvSpPr>
            <a:spLocks noGrp="1"/>
          </p:cNvSpPr>
          <p:nvPr>
            <p:ph idx="1"/>
          </p:nvPr>
        </p:nvSpPr>
        <p:spPr>
          <a:xfrm>
            <a:off x="228600" y="838200"/>
            <a:ext cx="8610600" cy="5257800"/>
          </a:xfrm>
        </p:spPr>
        <p:txBody>
          <a:bodyPr/>
          <a:lstStyle/>
          <a:p>
            <a:r>
              <a:rPr lang="en-US" sz="1800" dirty="0" smtClean="0"/>
              <a:t>For many products like chillers, packaged products, and VRF systems, AHRI has adopted new part load metrics like </a:t>
            </a:r>
            <a:r>
              <a:rPr lang="en-US" sz="1800" b="1" u="sng" dirty="0" smtClean="0"/>
              <a:t>IPLV, IEER</a:t>
            </a:r>
            <a:r>
              <a:rPr lang="en-US" sz="1800" dirty="0" smtClean="0"/>
              <a:t>, etc to supplement the full load metrics</a:t>
            </a:r>
          </a:p>
          <a:p>
            <a:r>
              <a:rPr lang="en-US" sz="1800" dirty="0" smtClean="0"/>
              <a:t>The part load metrics are based on a </a:t>
            </a:r>
            <a:r>
              <a:rPr lang="en-US" sz="1800" b="1" u="sng" dirty="0" smtClean="0"/>
              <a:t>weighted USA average</a:t>
            </a:r>
            <a:r>
              <a:rPr lang="en-US" sz="1800" b="1" dirty="0" smtClean="0"/>
              <a:t> </a:t>
            </a:r>
            <a:r>
              <a:rPr lang="en-US" sz="1800" dirty="0" smtClean="0"/>
              <a:t>models of typical commercial buildings.</a:t>
            </a:r>
          </a:p>
          <a:p>
            <a:r>
              <a:rPr lang="en-US" sz="1800" dirty="0" smtClean="0"/>
              <a:t>They are intended to be a better representation of the efficiency of a product over the annual operation but have their limitations.</a:t>
            </a:r>
          </a:p>
          <a:p>
            <a:r>
              <a:rPr lang="en-US" sz="1800" dirty="0" smtClean="0"/>
              <a:t>They are just a metric for the energy use of the equipment and do not factor in regional weather and the system energy and impact from components like air side economizers, water economizers, hybrid systems, cooling towers, pumps, and in some cases the indoor air handling equipment</a:t>
            </a:r>
          </a:p>
          <a:p>
            <a:r>
              <a:rPr lang="en-US" sz="1800" dirty="0" smtClean="0"/>
              <a:t>They add considerable testing to certification programs, and tolerances and uncertainty of measurement are a challenge</a:t>
            </a:r>
          </a:p>
          <a:p>
            <a:r>
              <a:rPr lang="en-US" sz="1800" dirty="0" smtClean="0"/>
              <a:t>They are </a:t>
            </a:r>
            <a:r>
              <a:rPr lang="en-US" sz="1800" b="1" u="sng" dirty="0" smtClean="0"/>
              <a:t>not intended to predict the energy </a:t>
            </a:r>
            <a:r>
              <a:rPr lang="en-US" sz="1800" dirty="0" smtClean="0"/>
              <a:t>of a building and are intended to be just a means to compare equipment at other than a full load design point</a:t>
            </a:r>
          </a:p>
          <a:p>
            <a:r>
              <a:rPr lang="en-US" sz="1800" dirty="0" smtClean="0"/>
              <a:t>Adoption has been slow and often do not fit the current regulatory environment of DOE which is an </a:t>
            </a:r>
            <a:r>
              <a:rPr lang="en-US" sz="1800" b="1" u="sng" dirty="0" smtClean="0"/>
              <a:t>appliance based approach</a:t>
            </a:r>
          </a:p>
          <a:p>
            <a:r>
              <a:rPr lang="en-US" sz="1800" dirty="0" smtClean="0"/>
              <a:t>We still have many products that have not adopted a part load or annualized metric</a:t>
            </a:r>
          </a:p>
          <a:p>
            <a:endParaRPr lang="en-US" sz="1800" dirty="0" smtClean="0"/>
          </a:p>
          <a:p>
            <a:endParaRPr lang="en-US" sz="18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 – Part Load Metrics</a:t>
            </a:r>
            <a:endParaRPr lang="en-US" dirty="0"/>
          </a:p>
        </p:txBody>
      </p:sp>
      <p:sp>
        <p:nvSpPr>
          <p:cNvPr id="3" name="Content Placeholder 2"/>
          <p:cNvSpPr>
            <a:spLocks noGrp="1"/>
          </p:cNvSpPr>
          <p:nvPr>
            <p:ph idx="1"/>
          </p:nvPr>
        </p:nvSpPr>
        <p:spPr/>
        <p:txBody>
          <a:bodyPr/>
          <a:lstStyle/>
          <a:p>
            <a:r>
              <a:rPr lang="en-US" dirty="0" smtClean="0"/>
              <a:t>The following are the current metrics for AHRI Standards </a:t>
            </a:r>
          </a:p>
          <a:p>
            <a:endParaRPr lang="en-US" dirty="0" smtClean="0"/>
          </a:p>
          <a:p>
            <a:pPr lvl="1">
              <a:tabLst>
                <a:tab pos="5141913" algn="l"/>
              </a:tabLst>
            </a:pPr>
            <a:r>
              <a:rPr lang="en-US" dirty="0" smtClean="0"/>
              <a:t>Total Number of Standards	94</a:t>
            </a:r>
          </a:p>
          <a:p>
            <a:pPr lvl="1">
              <a:tabLst>
                <a:tab pos="5141913" algn="l"/>
              </a:tabLst>
            </a:pPr>
            <a:r>
              <a:rPr lang="en-US" dirty="0" smtClean="0"/>
              <a:t>Number of Certification Programs	34 (36%)</a:t>
            </a:r>
          </a:p>
          <a:p>
            <a:pPr lvl="1">
              <a:tabLst>
                <a:tab pos="5141913" algn="l"/>
              </a:tabLst>
            </a:pPr>
            <a:r>
              <a:rPr lang="en-US" dirty="0" smtClean="0"/>
              <a:t>Number of Standards with part load metrics	7 (7%)</a:t>
            </a:r>
          </a:p>
          <a:p>
            <a:pPr lvl="1">
              <a:tabLst>
                <a:tab pos="5141913" algn="l"/>
              </a:tabLst>
            </a:pPr>
            <a:r>
              <a:rPr lang="en-US" dirty="0" smtClean="0"/>
              <a:t>Complete Operating Map Certification	2 (2%)</a:t>
            </a:r>
          </a:p>
          <a:p>
            <a:pPr lvl="1">
              <a:tabLst>
                <a:tab pos="5141913" algn="l"/>
              </a:tabLst>
            </a:pPr>
            <a:endParaRPr lang="en-US" dirty="0" smtClean="0"/>
          </a:p>
          <a:p>
            <a:pPr>
              <a:tabLst>
                <a:tab pos="5141913" algn="l"/>
              </a:tabLst>
            </a:pPr>
            <a:r>
              <a:rPr lang="en-US" dirty="0" smtClean="0"/>
              <a:t>In addition most certification program are US and North America focused</a:t>
            </a:r>
            <a:br>
              <a:rPr lang="en-US" dirty="0" smtClean="0"/>
            </a:br>
            <a:endParaRPr lang="en-US" dirty="0" smtClean="0"/>
          </a:p>
          <a:p>
            <a:pPr>
              <a:tabLst>
                <a:tab pos="5141913" algn="l"/>
              </a:tabLst>
            </a:pPr>
            <a:r>
              <a:rPr lang="en-US" dirty="0" smtClean="0"/>
              <a:t>Certification programs do not always cover the full range of products offered</a:t>
            </a:r>
            <a:br>
              <a:rPr lang="en-US" dirty="0" smtClean="0"/>
            </a:br>
            <a:endParaRPr lang="en-US" dirty="0" smtClean="0"/>
          </a:p>
          <a:p>
            <a:pPr>
              <a:tabLst>
                <a:tab pos="5141913" algn="l"/>
              </a:tabLst>
            </a:pPr>
            <a:r>
              <a:rPr lang="en-US" dirty="0" smtClean="0"/>
              <a:t>There are only a few heating part load metrics</a:t>
            </a:r>
            <a:br>
              <a:rPr lang="en-US" dirty="0" smtClean="0"/>
            </a:br>
            <a:endParaRPr lang="en-US" dirty="0" smtClean="0"/>
          </a:p>
          <a:p>
            <a:pPr>
              <a:tabLst>
                <a:tab pos="5141913" algn="l"/>
              </a:tabLst>
            </a:pPr>
            <a:r>
              <a:rPr lang="en-US" dirty="0" smtClean="0"/>
              <a:t>All rating requirements are current based on US average temperature conditions</a:t>
            </a: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34</a:t>
            </a:fld>
            <a:endParaRPr lang="en-US" dirty="0"/>
          </a:p>
        </p:txBody>
      </p:sp>
      <p:sp>
        <p:nvSpPr>
          <p:cNvPr id="5" name="TextBox 4"/>
          <p:cNvSpPr txBox="1"/>
          <p:nvPr/>
        </p:nvSpPr>
        <p:spPr>
          <a:xfrm>
            <a:off x="762000" y="5715000"/>
            <a:ext cx="6324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Part load metrics help focus efficiency improvements on the overall annual operation and not just the full load design point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 Hybrid Systems</a:t>
            </a:r>
            <a:endParaRPr lang="en-US" dirty="0"/>
          </a:p>
        </p:txBody>
      </p:sp>
      <p:sp>
        <p:nvSpPr>
          <p:cNvPr id="3" name="Content Placeholder 2"/>
          <p:cNvSpPr>
            <a:spLocks noGrp="1"/>
          </p:cNvSpPr>
          <p:nvPr>
            <p:ph idx="1"/>
          </p:nvPr>
        </p:nvSpPr>
        <p:spPr>
          <a:xfrm>
            <a:off x="228600" y="990600"/>
            <a:ext cx="8610600" cy="5257800"/>
          </a:xfrm>
        </p:spPr>
        <p:txBody>
          <a:bodyPr>
            <a:normAutofit lnSpcReduction="10000"/>
          </a:bodyPr>
          <a:lstStyle/>
          <a:p>
            <a:r>
              <a:rPr lang="en-US" sz="1600" dirty="0" smtClean="0"/>
              <a:t>The concept for a hybrid system approach is to take two or more  technologies and combine them together utilizing some type of combined rating.</a:t>
            </a:r>
          </a:p>
          <a:p>
            <a:r>
              <a:rPr lang="en-US" sz="1600" dirty="0" smtClean="0"/>
              <a:t>During the annual operation each hybrid technology is used </a:t>
            </a:r>
            <a:r>
              <a:rPr lang="en-US" sz="1600" u="sng" dirty="0" smtClean="0"/>
              <a:t>where it delivers the most benefit</a:t>
            </a:r>
          </a:p>
          <a:p>
            <a:r>
              <a:rPr lang="en-US" sz="1600" dirty="0" smtClean="0"/>
              <a:t>Some examples are;</a:t>
            </a:r>
          </a:p>
          <a:p>
            <a:pPr lvl="1"/>
            <a:r>
              <a:rPr lang="en-US" sz="1600" dirty="0" smtClean="0"/>
              <a:t>Airside economizer</a:t>
            </a:r>
          </a:p>
          <a:p>
            <a:pPr lvl="1"/>
            <a:r>
              <a:rPr lang="en-US" sz="1600" dirty="0" smtClean="0"/>
              <a:t>Hydronic economizer</a:t>
            </a:r>
            <a:endParaRPr lang="en-US" sz="1600" b="1" dirty="0" smtClean="0"/>
          </a:p>
          <a:p>
            <a:pPr lvl="1"/>
            <a:r>
              <a:rPr lang="en-US" sz="1600" dirty="0" smtClean="0"/>
              <a:t>Free Cooling refrigerant cycles</a:t>
            </a:r>
          </a:p>
          <a:p>
            <a:pPr lvl="1"/>
            <a:r>
              <a:rPr lang="en-US" sz="1600" dirty="0" smtClean="0"/>
              <a:t>Integrated Heat Recovery</a:t>
            </a:r>
          </a:p>
          <a:p>
            <a:pPr lvl="1"/>
            <a:r>
              <a:rPr lang="en-US" sz="1600" dirty="0" smtClean="0"/>
              <a:t>Integrated Exhaust Air Energy Recovery</a:t>
            </a:r>
          </a:p>
          <a:p>
            <a:pPr lvl="1"/>
            <a:r>
              <a:rPr lang="en-US" sz="1600" dirty="0" smtClean="0"/>
              <a:t>Dual fuel heat pumps</a:t>
            </a:r>
          </a:p>
          <a:p>
            <a:pPr lvl="1"/>
            <a:r>
              <a:rPr lang="en-US" sz="1600" dirty="0" smtClean="0"/>
              <a:t>Dedicated outdoor air systems</a:t>
            </a:r>
          </a:p>
          <a:p>
            <a:pPr lvl="1"/>
            <a:r>
              <a:rPr lang="en-US" sz="1600" dirty="0" smtClean="0"/>
              <a:t>Thermal Storage</a:t>
            </a:r>
          </a:p>
          <a:p>
            <a:pPr lvl="1"/>
            <a:r>
              <a:rPr lang="en-US" sz="1600" dirty="0" smtClean="0"/>
              <a:t>Energy storage</a:t>
            </a:r>
          </a:p>
          <a:p>
            <a:pPr lvl="1"/>
            <a:r>
              <a:rPr lang="en-US" sz="1600" dirty="0" smtClean="0"/>
              <a:t>Desiccant systems</a:t>
            </a:r>
          </a:p>
          <a:p>
            <a:pPr lvl="1"/>
            <a:r>
              <a:rPr lang="en-US" sz="1600" dirty="0" smtClean="0"/>
              <a:t>Evaporative pre-cooling condensers</a:t>
            </a:r>
          </a:p>
          <a:p>
            <a:pPr lvl="1"/>
            <a:r>
              <a:rPr lang="en-US" sz="1600" dirty="0" smtClean="0"/>
              <a:t>Evaporative outdoor air coolers, direct and indirect</a:t>
            </a:r>
          </a:p>
          <a:p>
            <a:pPr lvl="1"/>
            <a:r>
              <a:rPr lang="en-US" sz="1600" dirty="0" smtClean="0"/>
              <a:t>Desuperheaters and integrated hot water heaters</a:t>
            </a:r>
          </a:p>
          <a:p>
            <a:pPr lvl="1"/>
            <a:r>
              <a:rPr lang="en-US" sz="1600" dirty="0" smtClean="0"/>
              <a:t>Solar assisted units</a:t>
            </a:r>
          </a:p>
          <a:p>
            <a:pPr lvl="1"/>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D8E8F41C-99F0-4FB2-BF7D-2C3667CF1A1D}"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609600"/>
          </a:xfrm>
        </p:spPr>
        <p:txBody>
          <a:bodyPr/>
          <a:lstStyle/>
          <a:p>
            <a:r>
              <a:rPr lang="en-US" dirty="0" smtClean="0"/>
              <a:t>Option 2 – AHRI Support of Hybrid Systems</a:t>
            </a:r>
            <a:endParaRPr lang="en-US" dirty="0"/>
          </a:p>
        </p:txBody>
      </p:sp>
      <p:sp>
        <p:nvSpPr>
          <p:cNvPr id="3" name="Content Placeholder 2"/>
          <p:cNvSpPr>
            <a:spLocks noGrp="1"/>
          </p:cNvSpPr>
          <p:nvPr>
            <p:ph idx="1"/>
          </p:nvPr>
        </p:nvSpPr>
        <p:spPr>
          <a:xfrm>
            <a:off x="228600" y="990600"/>
            <a:ext cx="8610600" cy="5257800"/>
          </a:xfrm>
        </p:spPr>
        <p:txBody>
          <a:bodyPr/>
          <a:lstStyle/>
          <a:p>
            <a:r>
              <a:rPr lang="en-US" dirty="0" smtClean="0"/>
              <a:t>Today there is only one AHRI hybrid system rating and it is Guideline V which gives a full load rating for a combination of an air cooled packaged product (AHRI 340/360) and an energy recovery device (AHRI 1060).</a:t>
            </a:r>
            <a:br>
              <a:rPr lang="en-US" dirty="0" smtClean="0"/>
            </a:br>
            <a:endParaRPr lang="en-US" sz="1100" dirty="0" smtClean="0"/>
          </a:p>
          <a:p>
            <a:r>
              <a:rPr lang="en-US" dirty="0" smtClean="0"/>
              <a:t>It only has a full load metric at this time, but there is work underway to develop a part load metric.</a:t>
            </a:r>
            <a:br>
              <a:rPr lang="en-US" dirty="0" smtClean="0"/>
            </a:br>
            <a:endParaRPr lang="en-US" sz="1100" dirty="0" smtClean="0"/>
          </a:p>
          <a:p>
            <a:r>
              <a:rPr lang="en-US" dirty="0" smtClean="0"/>
              <a:t>The metric has not been adopted by regulations and rebate programs to date, but recently CEE (Consortium for Energy Efficiency) is considering a new rebate approach using the guideline V CEF concept</a:t>
            </a:r>
            <a:br>
              <a:rPr lang="en-US" dirty="0" smtClean="0"/>
            </a:br>
            <a:endParaRPr lang="en-US" sz="1100" dirty="0" smtClean="0"/>
          </a:p>
          <a:p>
            <a:r>
              <a:rPr lang="en-US" dirty="0" smtClean="0"/>
              <a:t>Under this option AHRI and industry regulations  would support further development  and use of combined rating guidelines and standards.</a:t>
            </a:r>
            <a:br>
              <a:rPr lang="en-US" dirty="0" smtClean="0"/>
            </a:br>
            <a:endParaRPr lang="en-US" sz="1100" dirty="0" smtClean="0"/>
          </a:p>
          <a:p>
            <a:r>
              <a:rPr lang="en-US" dirty="0" smtClean="0"/>
              <a:t>There are many systems that could benefit from this type of rating procedures</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Combined Efficiency </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89571558-64A1-4C5D-B5A0-DFCD11013BAC}" type="slidenum">
              <a:rPr lang="en-US" smtClean="0"/>
              <a:pPr/>
              <a:t>37</a:t>
            </a:fld>
            <a:endParaRPr lang="en-US" dirty="0"/>
          </a:p>
        </p:txBody>
      </p:sp>
      <p:graphicFrame>
        <p:nvGraphicFramePr>
          <p:cNvPr id="5" name="Object 2"/>
          <p:cNvGraphicFramePr>
            <a:graphicFrameLocks noChangeAspect="1"/>
          </p:cNvGraphicFramePr>
          <p:nvPr/>
        </p:nvGraphicFramePr>
        <p:xfrm>
          <a:off x="152400" y="3124200"/>
          <a:ext cx="4371975" cy="563563"/>
        </p:xfrm>
        <a:graphic>
          <a:graphicData uri="http://schemas.openxmlformats.org/presentationml/2006/ole">
            <p:oleObj spid="_x0000_s1026" name="Equation" r:id="rId4" imgW="3251200" imgH="419100" progId="Equation.3">
              <p:embed/>
            </p:oleObj>
          </a:graphicData>
        </a:graphic>
      </p:graphicFrame>
      <p:graphicFrame>
        <p:nvGraphicFramePr>
          <p:cNvPr id="6" name="Object 3"/>
          <p:cNvGraphicFramePr>
            <a:graphicFrameLocks noChangeAspect="1"/>
          </p:cNvGraphicFramePr>
          <p:nvPr/>
        </p:nvGraphicFramePr>
        <p:xfrm>
          <a:off x="5257800" y="3124200"/>
          <a:ext cx="3654425" cy="563562"/>
        </p:xfrm>
        <a:graphic>
          <a:graphicData uri="http://schemas.openxmlformats.org/presentationml/2006/ole">
            <p:oleObj spid="_x0000_s1027" name="Equation" r:id="rId5" imgW="2717800" imgH="419100" progId="Equation.3">
              <p:embed/>
            </p:oleObj>
          </a:graphicData>
        </a:graphic>
      </p:graphicFrame>
      <p:grpSp>
        <p:nvGrpSpPr>
          <p:cNvPr id="3" name="Group 5"/>
          <p:cNvGrpSpPr>
            <a:grpSpLocks/>
          </p:cNvGrpSpPr>
          <p:nvPr/>
        </p:nvGrpSpPr>
        <p:grpSpPr bwMode="auto">
          <a:xfrm>
            <a:off x="1600200" y="3657602"/>
            <a:ext cx="5967413" cy="1200150"/>
            <a:chOff x="988" y="2935"/>
            <a:chExt cx="3759" cy="756"/>
          </a:xfrm>
        </p:grpSpPr>
        <p:sp>
          <p:nvSpPr>
            <p:cNvPr id="9" name="Text Box 6"/>
            <p:cNvSpPr txBox="1">
              <a:spLocks noChangeArrowheads="1"/>
            </p:cNvSpPr>
            <p:nvPr/>
          </p:nvSpPr>
          <p:spPr bwMode="auto">
            <a:xfrm>
              <a:off x="1996" y="3511"/>
              <a:ext cx="1822" cy="180"/>
            </a:xfrm>
            <a:prstGeom prst="rect">
              <a:avLst/>
            </a:prstGeom>
            <a:noFill/>
            <a:ln w="9525">
              <a:noFill/>
              <a:miter lim="800000"/>
              <a:headEnd/>
              <a:tailEnd/>
            </a:ln>
            <a:effectLst/>
          </p:spPr>
          <p:txBody>
            <a:bodyPr wrap="none">
              <a:spAutoFit/>
            </a:bodyPr>
            <a:lstStyle/>
            <a:p>
              <a:pPr>
                <a:lnSpc>
                  <a:spcPct val="90000"/>
                </a:lnSpc>
                <a:spcBef>
                  <a:spcPct val="20000"/>
                </a:spcBef>
              </a:pPr>
              <a:r>
                <a:rPr lang="en-US" sz="1400" b="1" dirty="0" smtClean="0">
                  <a:solidFill>
                    <a:schemeClr val="tx2"/>
                  </a:solidFill>
                </a:rPr>
                <a:t>CEF = Combined Efficiency Factor</a:t>
              </a:r>
              <a:endParaRPr lang="en-US" sz="1400" b="1" dirty="0">
                <a:solidFill>
                  <a:schemeClr val="tx2"/>
                </a:solidFill>
              </a:endParaRPr>
            </a:p>
          </p:txBody>
        </p:sp>
        <p:grpSp>
          <p:nvGrpSpPr>
            <p:cNvPr id="7" name="Group 8"/>
            <p:cNvGrpSpPr>
              <a:grpSpLocks/>
            </p:cNvGrpSpPr>
            <p:nvPr/>
          </p:nvGrpSpPr>
          <p:grpSpPr bwMode="auto">
            <a:xfrm>
              <a:off x="988" y="2935"/>
              <a:ext cx="3759" cy="592"/>
              <a:chOff x="988" y="2935"/>
              <a:chExt cx="3759" cy="592"/>
            </a:xfrm>
          </p:grpSpPr>
          <p:sp>
            <p:nvSpPr>
              <p:cNvPr id="11" name="Text Box 9"/>
              <p:cNvSpPr txBox="1">
                <a:spLocks noChangeArrowheads="1"/>
              </p:cNvSpPr>
              <p:nvPr/>
            </p:nvSpPr>
            <p:spPr bwMode="auto">
              <a:xfrm>
                <a:off x="4396" y="2935"/>
                <a:ext cx="350" cy="180"/>
              </a:xfrm>
              <a:prstGeom prst="rect">
                <a:avLst/>
              </a:prstGeom>
              <a:noFill/>
              <a:ln w="9525">
                <a:noFill/>
                <a:miter lim="800000"/>
                <a:headEnd/>
                <a:tailEnd/>
              </a:ln>
              <a:effectLst/>
            </p:spPr>
            <p:txBody>
              <a:bodyPr wrap="none">
                <a:spAutoFit/>
              </a:bodyPr>
              <a:lstStyle/>
              <a:p>
                <a:pPr>
                  <a:lnSpc>
                    <a:spcPct val="90000"/>
                  </a:lnSpc>
                  <a:spcBef>
                    <a:spcPct val="20000"/>
                  </a:spcBef>
                </a:pPr>
                <a:r>
                  <a:rPr lang="en-US" sz="1400" b="1" dirty="0">
                    <a:solidFill>
                      <a:schemeClr val="tx2"/>
                    </a:solidFill>
                  </a:rPr>
                  <a:t>EER</a:t>
                </a:r>
              </a:p>
            </p:txBody>
          </p:sp>
          <p:sp>
            <p:nvSpPr>
              <p:cNvPr id="12" name="Text Box 10"/>
              <p:cNvSpPr txBox="1">
                <a:spLocks noChangeArrowheads="1"/>
              </p:cNvSpPr>
              <p:nvPr/>
            </p:nvSpPr>
            <p:spPr bwMode="auto">
              <a:xfrm>
                <a:off x="988" y="2935"/>
                <a:ext cx="356" cy="180"/>
              </a:xfrm>
              <a:prstGeom prst="rect">
                <a:avLst/>
              </a:prstGeom>
              <a:noFill/>
              <a:ln w="9525">
                <a:noFill/>
                <a:miter lim="800000"/>
                <a:headEnd/>
                <a:tailEnd/>
              </a:ln>
              <a:effectLst/>
            </p:spPr>
            <p:txBody>
              <a:bodyPr wrap="none">
                <a:spAutoFit/>
              </a:bodyPr>
              <a:lstStyle/>
              <a:p>
                <a:pPr>
                  <a:lnSpc>
                    <a:spcPct val="90000"/>
                  </a:lnSpc>
                  <a:spcBef>
                    <a:spcPct val="20000"/>
                  </a:spcBef>
                </a:pPr>
                <a:r>
                  <a:rPr lang="en-US" sz="1400" b="1" dirty="0">
                    <a:solidFill>
                      <a:schemeClr val="tx2"/>
                    </a:solidFill>
                  </a:rPr>
                  <a:t>RER</a:t>
                </a:r>
              </a:p>
            </p:txBody>
          </p:sp>
          <p:grpSp>
            <p:nvGrpSpPr>
              <p:cNvPr id="8" name="Group 11"/>
              <p:cNvGrpSpPr>
                <a:grpSpLocks/>
              </p:cNvGrpSpPr>
              <p:nvPr/>
            </p:nvGrpSpPr>
            <p:grpSpPr bwMode="auto">
              <a:xfrm>
                <a:off x="989" y="3161"/>
                <a:ext cx="3758" cy="366"/>
                <a:chOff x="989" y="3161"/>
                <a:chExt cx="3758" cy="366"/>
              </a:xfrm>
            </p:grpSpPr>
            <p:grpSp>
              <p:nvGrpSpPr>
                <p:cNvPr id="10" name="Group 12"/>
                <p:cNvGrpSpPr>
                  <a:grpSpLocks/>
                </p:cNvGrpSpPr>
                <p:nvPr/>
              </p:nvGrpSpPr>
              <p:grpSpPr bwMode="auto">
                <a:xfrm>
                  <a:off x="989" y="3161"/>
                  <a:ext cx="3758" cy="96"/>
                  <a:chOff x="823" y="3269"/>
                  <a:chExt cx="3758" cy="96"/>
                </a:xfrm>
              </p:grpSpPr>
              <p:sp>
                <p:nvSpPr>
                  <p:cNvPr id="16" name="Line 13"/>
                  <p:cNvSpPr>
                    <a:spLocks noChangeShapeType="1"/>
                  </p:cNvSpPr>
                  <p:nvPr/>
                </p:nvSpPr>
                <p:spPr bwMode="auto">
                  <a:xfrm>
                    <a:off x="823" y="3269"/>
                    <a:ext cx="338" cy="0"/>
                  </a:xfrm>
                  <a:prstGeom prst="line">
                    <a:avLst/>
                  </a:prstGeom>
                  <a:noFill/>
                  <a:ln w="38100">
                    <a:solidFill>
                      <a:schemeClr val="tx1"/>
                    </a:solidFill>
                    <a:round/>
                    <a:headEnd/>
                    <a:tailEnd/>
                  </a:ln>
                  <a:effectLst/>
                </p:spPr>
                <p:txBody>
                  <a:bodyPr/>
                  <a:lstStyle/>
                  <a:p>
                    <a:endParaRPr lang="en-US" sz="1400" dirty="0"/>
                  </a:p>
                </p:txBody>
              </p:sp>
              <p:sp>
                <p:nvSpPr>
                  <p:cNvPr id="17" name="Line 14"/>
                  <p:cNvSpPr>
                    <a:spLocks noChangeShapeType="1"/>
                  </p:cNvSpPr>
                  <p:nvPr/>
                </p:nvSpPr>
                <p:spPr bwMode="auto">
                  <a:xfrm>
                    <a:off x="4243" y="3269"/>
                    <a:ext cx="338" cy="0"/>
                  </a:xfrm>
                  <a:prstGeom prst="line">
                    <a:avLst/>
                  </a:prstGeom>
                  <a:noFill/>
                  <a:ln w="38100">
                    <a:solidFill>
                      <a:schemeClr val="tx1"/>
                    </a:solidFill>
                    <a:round/>
                    <a:headEnd/>
                    <a:tailEnd/>
                  </a:ln>
                  <a:effectLst/>
                </p:spPr>
                <p:txBody>
                  <a:bodyPr/>
                  <a:lstStyle/>
                  <a:p>
                    <a:endParaRPr lang="en-US" sz="1400" dirty="0"/>
                  </a:p>
                </p:txBody>
              </p:sp>
              <p:sp>
                <p:nvSpPr>
                  <p:cNvPr id="18" name="Freeform 15"/>
                  <p:cNvSpPr>
                    <a:spLocks/>
                  </p:cNvSpPr>
                  <p:nvPr/>
                </p:nvSpPr>
                <p:spPr bwMode="auto">
                  <a:xfrm>
                    <a:off x="987" y="3282"/>
                    <a:ext cx="3429" cy="83"/>
                  </a:xfrm>
                  <a:custGeom>
                    <a:avLst/>
                    <a:gdLst/>
                    <a:ahLst/>
                    <a:cxnLst>
                      <a:cxn ang="0">
                        <a:pos x="0" y="0"/>
                      </a:cxn>
                      <a:cxn ang="0">
                        <a:pos x="0" y="83"/>
                      </a:cxn>
                      <a:cxn ang="0">
                        <a:pos x="3429" y="83"/>
                      </a:cxn>
                      <a:cxn ang="0">
                        <a:pos x="3429" y="0"/>
                      </a:cxn>
                    </a:cxnLst>
                    <a:rect l="0" t="0" r="r" b="b"/>
                    <a:pathLst>
                      <a:path w="3429" h="83">
                        <a:moveTo>
                          <a:pt x="0" y="0"/>
                        </a:moveTo>
                        <a:lnTo>
                          <a:pt x="0" y="83"/>
                        </a:lnTo>
                        <a:lnTo>
                          <a:pt x="3429" y="83"/>
                        </a:lnTo>
                        <a:lnTo>
                          <a:pt x="3429" y="0"/>
                        </a:lnTo>
                      </a:path>
                    </a:pathLst>
                  </a:custGeom>
                  <a:noFill/>
                  <a:ln w="38100" cap="flat" cmpd="sng">
                    <a:solidFill>
                      <a:schemeClr val="tx1"/>
                    </a:solidFill>
                    <a:prstDash val="solid"/>
                    <a:round/>
                    <a:headEnd/>
                    <a:tailEnd/>
                  </a:ln>
                  <a:effectLst/>
                </p:spPr>
                <p:txBody>
                  <a:bodyPr/>
                  <a:lstStyle/>
                  <a:p>
                    <a:endParaRPr lang="en-US" sz="1400" dirty="0"/>
                  </a:p>
                </p:txBody>
              </p:sp>
            </p:grpSp>
            <p:sp>
              <p:nvSpPr>
                <p:cNvPr id="15" name="Line 16"/>
                <p:cNvSpPr>
                  <a:spLocks noChangeShapeType="1"/>
                </p:cNvSpPr>
                <p:nvPr/>
              </p:nvSpPr>
              <p:spPr bwMode="auto">
                <a:xfrm>
                  <a:off x="2868" y="3258"/>
                  <a:ext cx="0" cy="269"/>
                </a:xfrm>
                <a:prstGeom prst="line">
                  <a:avLst/>
                </a:prstGeom>
                <a:noFill/>
                <a:ln w="38100">
                  <a:solidFill>
                    <a:schemeClr val="tx1"/>
                  </a:solidFill>
                  <a:round/>
                  <a:headEnd/>
                  <a:tailEnd type="triangle" w="med" len="med"/>
                </a:ln>
                <a:effectLst/>
              </p:spPr>
              <p:txBody>
                <a:bodyPr/>
                <a:lstStyle/>
                <a:p>
                  <a:endParaRPr lang="en-US" sz="1400" dirty="0"/>
                </a:p>
              </p:txBody>
            </p:sp>
          </p:grpSp>
        </p:grpSp>
      </p:grpSp>
      <p:sp>
        <p:nvSpPr>
          <p:cNvPr id="19" name="Text Box 17"/>
          <p:cNvSpPr txBox="1">
            <a:spLocks noChangeArrowheads="1"/>
          </p:cNvSpPr>
          <p:nvPr/>
        </p:nvSpPr>
        <p:spPr bwMode="auto">
          <a:xfrm>
            <a:off x="5510212" y="2667000"/>
            <a:ext cx="3633788" cy="384208"/>
          </a:xfrm>
          <a:prstGeom prst="rect">
            <a:avLst/>
          </a:prstGeom>
          <a:noFill/>
          <a:ln w="9525">
            <a:noFill/>
            <a:miter lim="800000"/>
            <a:headEnd/>
            <a:tailEnd/>
          </a:ln>
          <a:effectLst/>
        </p:spPr>
        <p:txBody>
          <a:bodyPr wrap="square" tIns="91440" bIns="91440">
            <a:spAutoFit/>
          </a:bodyPr>
          <a:lstStyle/>
          <a:p>
            <a:pPr>
              <a:lnSpc>
                <a:spcPct val="70000"/>
              </a:lnSpc>
              <a:spcBef>
                <a:spcPct val="20000"/>
              </a:spcBef>
            </a:pPr>
            <a:r>
              <a:rPr lang="en-US" sz="1800" u="sng" dirty="0" smtClean="0">
                <a:solidFill>
                  <a:schemeClr val="tx2"/>
                </a:solidFill>
              </a:rPr>
              <a:t>RTU Energy </a:t>
            </a:r>
            <a:r>
              <a:rPr lang="en-US" sz="1800" u="sng" dirty="0">
                <a:solidFill>
                  <a:schemeClr val="tx2"/>
                </a:solidFill>
              </a:rPr>
              <a:t>Efficiency Ratio</a:t>
            </a:r>
          </a:p>
        </p:txBody>
      </p:sp>
      <p:sp>
        <p:nvSpPr>
          <p:cNvPr id="20" name="Text Box 19"/>
          <p:cNvSpPr txBox="1">
            <a:spLocks noChangeArrowheads="1"/>
          </p:cNvSpPr>
          <p:nvPr/>
        </p:nvSpPr>
        <p:spPr bwMode="auto">
          <a:xfrm>
            <a:off x="914400" y="4724400"/>
            <a:ext cx="6781800" cy="1562223"/>
          </a:xfrm>
          <a:prstGeom prst="rect">
            <a:avLst/>
          </a:prstGeom>
          <a:noFill/>
          <a:ln w="9525">
            <a:noFill/>
            <a:miter lim="800000"/>
            <a:headEnd/>
            <a:tailEnd/>
          </a:ln>
          <a:effectLst/>
        </p:spPr>
        <p:txBody>
          <a:bodyPr wrap="square">
            <a:spAutoFit/>
          </a:bodyPr>
          <a:lstStyle/>
          <a:p>
            <a:pPr marL="58738" indent="-58738">
              <a:lnSpc>
                <a:spcPct val="90000"/>
              </a:lnSpc>
              <a:spcBef>
                <a:spcPct val="50000"/>
              </a:spcBef>
              <a:tabLst>
                <a:tab pos="1089025" algn="l"/>
                <a:tab pos="1944688" algn="l"/>
                <a:tab pos="3598863" algn="l"/>
                <a:tab pos="4746625" algn="l"/>
              </a:tabLst>
            </a:pPr>
            <a:r>
              <a:rPr lang="en-US" sz="1600" dirty="0"/>
              <a:t>Example:</a:t>
            </a:r>
            <a:r>
              <a:rPr lang="en-US" sz="1600" dirty="0">
                <a:solidFill>
                  <a:srgbClr val="FF0000"/>
                </a:solidFill>
              </a:rPr>
              <a:t>  </a:t>
            </a:r>
          </a:p>
          <a:p>
            <a:pPr marL="58738" indent="-58738">
              <a:lnSpc>
                <a:spcPct val="90000"/>
              </a:lnSpc>
              <a:spcBef>
                <a:spcPct val="50000"/>
              </a:spcBef>
              <a:tabLst>
                <a:tab pos="1089025" algn="l"/>
                <a:tab pos="1944688" algn="l"/>
                <a:tab pos="3598863" algn="l"/>
                <a:tab pos="4746625" algn="l"/>
              </a:tabLst>
            </a:pPr>
            <a:r>
              <a:rPr lang="en-US" sz="1600" dirty="0" smtClean="0"/>
              <a:t>Rooftop   +           ERV 	= </a:t>
            </a:r>
            <a:r>
              <a:rPr lang="en-US" sz="1600" dirty="0"/>
              <a:t>System CEF  </a:t>
            </a:r>
            <a:r>
              <a:rPr lang="en-US" sz="1600" dirty="0" smtClean="0"/>
              <a:t>(30 </a:t>
            </a:r>
            <a:r>
              <a:rPr lang="en-US" sz="1600" dirty="0"/>
              <a:t>ton system)</a:t>
            </a:r>
          </a:p>
          <a:p>
            <a:pPr marL="58738" indent="-58738">
              <a:lnSpc>
                <a:spcPct val="55000"/>
              </a:lnSpc>
              <a:spcBef>
                <a:spcPct val="50000"/>
              </a:spcBef>
              <a:tabLst>
                <a:tab pos="1089025" algn="l"/>
                <a:tab pos="1944688" algn="l"/>
                <a:tab pos="3598863" algn="l"/>
                <a:tab pos="4746625" algn="l"/>
              </a:tabLst>
            </a:pPr>
            <a:r>
              <a:rPr lang="en-US" sz="1600" dirty="0">
                <a:solidFill>
                  <a:srgbClr val="FF0000"/>
                </a:solidFill>
              </a:rPr>
              <a:t>	</a:t>
            </a:r>
            <a:r>
              <a:rPr lang="en-US" sz="1600" dirty="0"/>
              <a:t>EER    </a:t>
            </a:r>
            <a:r>
              <a:rPr lang="en-US" sz="1600" dirty="0" smtClean="0"/>
              <a:t>  &amp;</a:t>
            </a:r>
            <a:r>
              <a:rPr lang="en-US" sz="1600" dirty="0"/>
              <a:t>	RER	= </a:t>
            </a:r>
            <a:r>
              <a:rPr lang="en-US" sz="1600" dirty="0" smtClean="0"/>
              <a:t> CEF</a:t>
            </a:r>
            <a:endParaRPr lang="en-US" sz="1600" dirty="0"/>
          </a:p>
          <a:p>
            <a:pPr marL="58738" indent="-58738">
              <a:lnSpc>
                <a:spcPct val="80000"/>
              </a:lnSpc>
              <a:spcBef>
                <a:spcPct val="50000"/>
              </a:spcBef>
              <a:tabLst>
                <a:tab pos="1089025" algn="l"/>
                <a:tab pos="1944688" algn="l"/>
                <a:tab pos="3598863" algn="l"/>
                <a:tab pos="4746625" algn="l"/>
              </a:tabLst>
            </a:pPr>
            <a:r>
              <a:rPr lang="en-US" sz="1600" dirty="0"/>
              <a:t> </a:t>
            </a:r>
            <a:r>
              <a:rPr lang="en-US" sz="1600" b="1" dirty="0" smtClean="0">
                <a:solidFill>
                  <a:schemeClr val="accent2"/>
                </a:solidFill>
              </a:rPr>
              <a:t>12.0       &amp; </a:t>
            </a:r>
            <a:r>
              <a:rPr lang="en-US" sz="1600" b="1" dirty="0">
                <a:solidFill>
                  <a:schemeClr val="accent2"/>
                </a:solidFill>
              </a:rPr>
              <a:t>	</a:t>
            </a:r>
            <a:r>
              <a:rPr lang="en-US" sz="1600" b="1" dirty="0" smtClean="0">
                <a:solidFill>
                  <a:schemeClr val="accent2"/>
                </a:solidFill>
              </a:rPr>
              <a:t>124.69 </a:t>
            </a:r>
            <a:r>
              <a:rPr lang="en-US" sz="1600" b="1" dirty="0">
                <a:solidFill>
                  <a:schemeClr val="accent2"/>
                </a:solidFill>
              </a:rPr>
              <a:t>	=  </a:t>
            </a:r>
            <a:r>
              <a:rPr lang="en-US" sz="1600" b="1" dirty="0" smtClean="0">
                <a:solidFill>
                  <a:schemeClr val="accent2"/>
                </a:solidFill>
              </a:rPr>
              <a:t>17.19</a:t>
            </a:r>
            <a:endParaRPr lang="en-US" sz="1600" dirty="0"/>
          </a:p>
          <a:p>
            <a:pPr marL="58738" indent="-58738" algn="ctr">
              <a:lnSpc>
                <a:spcPct val="80000"/>
              </a:lnSpc>
              <a:spcBef>
                <a:spcPct val="50000"/>
              </a:spcBef>
              <a:tabLst>
                <a:tab pos="1089025" algn="l"/>
                <a:tab pos="1944688" algn="l"/>
                <a:tab pos="3598863" algn="l"/>
                <a:tab pos="4746625" algn="l"/>
              </a:tabLst>
            </a:pPr>
            <a:r>
              <a:rPr lang="en-US" sz="1600" b="1" dirty="0" smtClean="0">
                <a:solidFill>
                  <a:schemeClr val="accent2"/>
                </a:solidFill>
              </a:rPr>
              <a:t>17.19 </a:t>
            </a:r>
            <a:r>
              <a:rPr lang="en-US" sz="1600" b="1" dirty="0">
                <a:solidFill>
                  <a:schemeClr val="accent2"/>
                </a:solidFill>
              </a:rPr>
              <a:t>System EER for </a:t>
            </a:r>
            <a:r>
              <a:rPr lang="en-US" sz="1600" b="1" dirty="0" smtClean="0">
                <a:solidFill>
                  <a:schemeClr val="accent2"/>
                </a:solidFill>
              </a:rPr>
              <a:t>a 30 </a:t>
            </a:r>
            <a:r>
              <a:rPr lang="en-US" sz="1600" b="1" dirty="0">
                <a:solidFill>
                  <a:schemeClr val="accent2"/>
                </a:solidFill>
              </a:rPr>
              <a:t>ton total system </a:t>
            </a:r>
          </a:p>
        </p:txBody>
      </p:sp>
      <p:sp>
        <p:nvSpPr>
          <p:cNvPr id="21" name="Text Box 20"/>
          <p:cNvSpPr txBox="1">
            <a:spLocks noChangeArrowheads="1"/>
          </p:cNvSpPr>
          <p:nvPr/>
        </p:nvSpPr>
        <p:spPr bwMode="auto">
          <a:xfrm>
            <a:off x="228600" y="2667000"/>
            <a:ext cx="4724400" cy="384208"/>
          </a:xfrm>
          <a:prstGeom prst="rect">
            <a:avLst/>
          </a:prstGeom>
          <a:noFill/>
          <a:ln w="9525">
            <a:noFill/>
            <a:miter lim="800000"/>
            <a:headEnd/>
            <a:tailEnd/>
          </a:ln>
          <a:effectLst/>
        </p:spPr>
        <p:txBody>
          <a:bodyPr wrap="square" tIns="91440" bIns="91440">
            <a:spAutoFit/>
          </a:bodyPr>
          <a:lstStyle/>
          <a:p>
            <a:pPr>
              <a:lnSpc>
                <a:spcPct val="70000"/>
              </a:lnSpc>
              <a:spcBef>
                <a:spcPct val="20000"/>
              </a:spcBef>
            </a:pPr>
            <a:r>
              <a:rPr lang="en-US" sz="1800" u="sng" dirty="0" smtClean="0">
                <a:solidFill>
                  <a:schemeClr val="tx2"/>
                </a:solidFill>
              </a:rPr>
              <a:t>ERV Recovered </a:t>
            </a:r>
            <a:r>
              <a:rPr lang="en-US" sz="1800" u="sng" dirty="0">
                <a:solidFill>
                  <a:schemeClr val="tx2"/>
                </a:solidFill>
              </a:rPr>
              <a:t>Energy Efficiency Ratio</a:t>
            </a:r>
          </a:p>
        </p:txBody>
      </p:sp>
      <p:graphicFrame>
        <p:nvGraphicFramePr>
          <p:cNvPr id="15364" name="Object 4"/>
          <p:cNvGraphicFramePr>
            <a:graphicFrameLocks noChangeAspect="1"/>
          </p:cNvGraphicFramePr>
          <p:nvPr/>
        </p:nvGraphicFramePr>
        <p:xfrm>
          <a:off x="2438400" y="990600"/>
          <a:ext cx="3657600" cy="1568605"/>
        </p:xfrm>
        <a:graphic>
          <a:graphicData uri="http://schemas.openxmlformats.org/presentationml/2006/ole">
            <p:oleObj spid="_x0000_s1028" r:id="rId6" imgW="4562475" imgH="3419475" progId="">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685800"/>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dirty="0" smtClean="0"/>
              <a:t>Efficiency Comparison (ERV Example)</a:t>
            </a:r>
            <a:endParaRPr lang="en-US" dirty="0"/>
          </a:p>
        </p:txBody>
      </p:sp>
      <p:graphicFrame>
        <p:nvGraphicFramePr>
          <p:cNvPr id="5" name="Content Placeholder 4"/>
          <p:cNvGraphicFramePr>
            <a:graphicFrameLocks noGrp="1"/>
          </p:cNvGraphicFramePr>
          <p:nvPr>
            <p:ph idx="1"/>
          </p:nvPr>
        </p:nvGraphicFramePr>
        <p:xfrm>
          <a:off x="3810000" y="990600"/>
          <a:ext cx="5181600" cy="2060593"/>
        </p:xfrm>
        <a:graphic>
          <a:graphicData uri="http://schemas.openxmlformats.org/drawingml/2006/table">
            <a:tbl>
              <a:tblPr/>
              <a:tblGrid>
                <a:gridCol w="1447800"/>
                <a:gridCol w="1981200"/>
                <a:gridCol w="1752600"/>
              </a:tblGrid>
              <a:tr h="270725">
                <a:tc>
                  <a:txBody>
                    <a:bodyPr/>
                    <a:lstStyle/>
                    <a:p>
                      <a:pPr algn="ctr" fontAlgn="b"/>
                      <a:r>
                        <a:rPr lang="en-US" sz="1400" b="0" i="0" u="none" strike="noStrike" dirty="0">
                          <a:solidFill>
                            <a:srgbClr val="000000"/>
                          </a:solidFill>
                          <a:latin typeface="Arial"/>
                        </a:rPr>
                        <a:t>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latin typeface="Arial"/>
                        </a:rPr>
                        <a:t>Base Rooftop Unit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1" i="0" u="none" strike="noStrike" dirty="0" smtClean="0">
                          <a:solidFill>
                            <a:schemeClr val="tx1"/>
                          </a:solidFill>
                          <a:latin typeface="Arial"/>
                        </a:rPr>
                        <a:t>Combined</a:t>
                      </a:r>
                      <a:endParaRPr lang="en-US" sz="1400" b="1" i="0" u="none" strike="noStrike" dirty="0">
                        <a:solidFill>
                          <a:schemeClr val="tx1"/>
                        </a:solidFill>
                        <a:latin typeface="Arial"/>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70725">
                <a:tc>
                  <a:txBody>
                    <a:bodyPr/>
                    <a:lstStyle/>
                    <a:p>
                      <a:pPr algn="ctr" fontAlgn="b"/>
                      <a:r>
                        <a:rPr lang="en-US" sz="1400" b="0" i="0" u="none" strike="noStrike" dirty="0">
                          <a:solidFill>
                            <a:schemeClr val="tx1"/>
                          </a:solidFill>
                          <a:latin typeface="Arial"/>
                        </a:rPr>
                        <a:t>Model:</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latin typeface="Arial"/>
                        </a:rPr>
                        <a:t>Rooftop</a:t>
                      </a:r>
                      <a:endParaRPr lang="en-US" sz="1400" b="0" i="0" u="none" strike="noStrike" dirty="0">
                        <a:solidFill>
                          <a:schemeClr val="tx1"/>
                        </a:solidFill>
                        <a:latin typeface="Arial"/>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chemeClr val="tx1"/>
                          </a:solidFill>
                          <a:latin typeface="Arial"/>
                        </a:rPr>
                        <a:t>ERV</a:t>
                      </a:r>
                      <a:endParaRPr lang="en-US" sz="1400" b="1" i="0" u="none" strike="noStrike" dirty="0">
                        <a:solidFill>
                          <a:schemeClr val="tx1"/>
                        </a:solidFill>
                        <a:latin typeface="Arial"/>
                      </a:endParaRP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25">
                <a:tc>
                  <a:txBody>
                    <a:bodyPr/>
                    <a:lstStyle/>
                    <a:p>
                      <a:pPr algn="ctr" fontAlgn="ctr"/>
                      <a:r>
                        <a:rPr lang="en-US" sz="1400" b="0" i="0" u="none" strike="noStrike" dirty="0">
                          <a:solidFill>
                            <a:schemeClr val="tx1"/>
                          </a:solidFill>
                          <a:latin typeface="Arial"/>
                        </a:rPr>
                        <a:t>Location: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Arial"/>
                        </a:rPr>
                        <a:t>Tampa, FL</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Arial"/>
                        </a:rPr>
                        <a:t>Tampa, FL</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25">
                <a:tc>
                  <a:txBody>
                    <a:bodyPr/>
                    <a:lstStyle/>
                    <a:p>
                      <a:pPr algn="ctr" fontAlgn="b"/>
                      <a:r>
                        <a:rPr lang="en-US" sz="1400" b="0" i="0" u="none" strike="noStrike" dirty="0">
                          <a:solidFill>
                            <a:schemeClr val="tx1"/>
                          </a:solidFill>
                          <a:latin typeface="Arial"/>
                        </a:rPr>
                        <a:t>Altitude (ft)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Arial"/>
                        </a:rPr>
                        <a:t>0.0 ft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chemeClr val="tx1"/>
                          </a:solidFill>
                          <a:latin typeface="Arial"/>
                        </a:rPr>
                        <a:t>0.0 ft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25">
                <a:tc>
                  <a:txBody>
                    <a:bodyPr/>
                    <a:lstStyle/>
                    <a:p>
                      <a:pPr algn="ctr" fontAlgn="ctr"/>
                      <a:r>
                        <a:rPr lang="en-US" sz="1400" b="0" i="0" u="none" strike="noStrike" dirty="0">
                          <a:solidFill>
                            <a:schemeClr val="tx1"/>
                          </a:solidFill>
                          <a:latin typeface="Arial"/>
                        </a:rPr>
                        <a:t>CFM</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latin typeface="Arial"/>
                        </a:rPr>
                        <a:t>3500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chemeClr val="tx1"/>
                          </a:solidFill>
                          <a:latin typeface="Arial"/>
                        </a:rPr>
                        <a:t>3500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25">
                <a:tc>
                  <a:txBody>
                    <a:bodyPr/>
                    <a:lstStyle/>
                    <a:p>
                      <a:pPr algn="ctr" fontAlgn="ctr"/>
                      <a:r>
                        <a:rPr lang="en-US" sz="1400" b="0" i="0" u="none" strike="noStrike" dirty="0">
                          <a:solidFill>
                            <a:schemeClr val="tx1"/>
                          </a:solidFill>
                          <a:latin typeface="Arial"/>
                        </a:rPr>
                        <a:t>Ext static press:</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latin typeface="Arial"/>
                        </a:rPr>
                        <a:t>0.75"</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chemeClr val="tx1"/>
                          </a:solidFill>
                          <a:latin typeface="Arial"/>
                        </a:rPr>
                        <a:t>0.75"</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28">
                <a:tc>
                  <a:txBody>
                    <a:bodyPr/>
                    <a:lstStyle/>
                    <a:p>
                      <a:pPr algn="ctr" fontAlgn="b"/>
                      <a:r>
                        <a:rPr lang="en-US" sz="1400" b="0" i="0" u="none" strike="noStrike" dirty="0">
                          <a:solidFill>
                            <a:schemeClr val="tx1"/>
                          </a:solidFill>
                          <a:latin typeface="Arial"/>
                        </a:rPr>
                        <a:t>Ventilation Air:</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tx1"/>
                          </a:solidFill>
                          <a:latin typeface="Arial"/>
                        </a:rPr>
                        <a:t>50% or less (economizer)</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chemeClr val="tx1"/>
                          </a:solidFill>
                          <a:latin typeface="Arial"/>
                        </a:rPr>
                        <a:t>50% OA (1750 cfm)</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Chart 6"/>
          <p:cNvGraphicFramePr/>
          <p:nvPr>
            <p:extLst>
              <p:ext uri="{D42A27DB-BD31-4B8C-83A1-F6EECF244321}">
                <p14:modId xmlns:p14="http://schemas.microsoft.com/office/powerpoint/2010/main" xmlns="" val="1606676441"/>
              </p:ext>
            </p:extLst>
          </p:nvPr>
        </p:nvGraphicFramePr>
        <p:xfrm>
          <a:off x="228600" y="3048000"/>
          <a:ext cx="8610600" cy="3700463"/>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3733800" y="5105400"/>
            <a:ext cx="152400" cy="1524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4800" y="1066800"/>
            <a:ext cx="32766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t>Example shows how over the operating range a hybrid unit like an ERV/Rooftop can have further improvements at non standard rating conditions</a:t>
            </a:r>
            <a:endParaRPr lang="en-US" sz="1600" dirty="0"/>
          </a:p>
        </p:txBody>
      </p:sp>
      <p:sp>
        <p:nvSpPr>
          <p:cNvPr id="10" name="Oval 9"/>
          <p:cNvSpPr/>
          <p:nvPr/>
        </p:nvSpPr>
        <p:spPr>
          <a:xfrm>
            <a:off x="3733800" y="4267200"/>
            <a:ext cx="152400" cy="15240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p:cNvSpPr>
            <a:spLocks noGrp="1"/>
          </p:cNvSpPr>
          <p:nvPr>
            <p:ph type="sldNum" sz="quarter" idx="4294967295"/>
          </p:nvPr>
        </p:nvSpPr>
        <p:spPr>
          <a:xfrm>
            <a:off x="8229600" y="6477000"/>
            <a:ext cx="533400" cy="304800"/>
          </a:xfrm>
          <a:prstGeom prst="rect">
            <a:avLst/>
          </a:prstGeom>
        </p:spPr>
        <p:txBody>
          <a:bodyPr/>
          <a:lstStyle/>
          <a:p>
            <a:fld id="{89571558-64A1-4C5D-B5A0-DFCD11013BAC}" type="slidenum">
              <a:rPr lang="en-US" smtClean="0"/>
              <a:pPr/>
              <a:t>38</a:t>
            </a:fld>
            <a:endParaRPr lang="en-US" dirty="0"/>
          </a:p>
        </p:txBody>
      </p:sp>
      <p:sp>
        <p:nvSpPr>
          <p:cNvPr id="12" name="TextBox 11"/>
          <p:cNvSpPr txBox="1"/>
          <p:nvPr/>
        </p:nvSpPr>
        <p:spPr>
          <a:xfrm>
            <a:off x="7391400" y="5072390"/>
            <a:ext cx="1752600" cy="261610"/>
          </a:xfrm>
          <a:prstGeom prst="rect">
            <a:avLst/>
          </a:prstGeom>
          <a:solidFill>
            <a:schemeClr val="bg1"/>
          </a:solidFill>
        </p:spPr>
        <p:txBody>
          <a:bodyPr wrap="square" rtlCol="0">
            <a:spAutoFit/>
          </a:bodyPr>
          <a:lstStyle/>
          <a:p>
            <a:r>
              <a:rPr lang="en-US" sz="1100" dirty="0" smtClean="0"/>
              <a:t>ERV CEF</a:t>
            </a:r>
            <a:endParaRPr lang="en-US" sz="1100"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r>
              <a:rPr lang="en-US" sz="2800" dirty="0"/>
              <a:t>The Basic Approach to </a:t>
            </a:r>
            <a:r>
              <a:rPr lang="en-US" sz="2800" dirty="0" smtClean="0"/>
              <a:t>Subsystem </a:t>
            </a:r>
            <a:r>
              <a:rPr lang="en-US" sz="2800" dirty="0"/>
              <a:t>Efficiency</a:t>
            </a:r>
          </a:p>
        </p:txBody>
      </p:sp>
      <p:sp>
        <p:nvSpPr>
          <p:cNvPr id="211971" name="Text Box 3"/>
          <p:cNvSpPr txBox="1">
            <a:spLocks noChangeArrowheads="1"/>
          </p:cNvSpPr>
          <p:nvPr/>
        </p:nvSpPr>
        <p:spPr bwMode="auto">
          <a:xfrm>
            <a:off x="457200" y="1143000"/>
            <a:ext cx="3048000" cy="784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lang="en-US" sz="1800" dirty="0">
                <a:solidFill>
                  <a:schemeClr val="tx1"/>
                </a:solidFill>
              </a:rPr>
              <a:t>Efficiency = output/input</a:t>
            </a:r>
          </a:p>
          <a:p>
            <a:pPr>
              <a:spcBef>
                <a:spcPct val="50000"/>
              </a:spcBef>
            </a:pPr>
            <a:endParaRPr lang="en-US" sz="1800" u="sng" dirty="0"/>
          </a:p>
        </p:txBody>
      </p:sp>
      <p:sp>
        <p:nvSpPr>
          <p:cNvPr id="211972" name="Rectangle 4"/>
          <p:cNvSpPr>
            <a:spLocks noChangeArrowheads="1"/>
          </p:cNvSpPr>
          <p:nvPr/>
        </p:nvSpPr>
        <p:spPr bwMode="auto">
          <a:xfrm>
            <a:off x="4419600" y="1600200"/>
            <a:ext cx="1371600" cy="762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a:r>
              <a:rPr lang="en-US" sz="1800" dirty="0" smtClean="0">
                <a:solidFill>
                  <a:schemeClr val="bg1"/>
                </a:solidFill>
              </a:rPr>
              <a:t>Certified</a:t>
            </a:r>
            <a:endParaRPr lang="en-US" sz="1800" dirty="0">
              <a:solidFill>
                <a:schemeClr val="bg1"/>
              </a:solidFill>
            </a:endParaRPr>
          </a:p>
        </p:txBody>
      </p:sp>
      <p:sp>
        <p:nvSpPr>
          <p:cNvPr id="211973" name="Line 5"/>
          <p:cNvSpPr>
            <a:spLocks noChangeShapeType="1"/>
          </p:cNvSpPr>
          <p:nvPr/>
        </p:nvSpPr>
        <p:spPr bwMode="auto">
          <a:xfrm>
            <a:off x="5791200" y="2000185"/>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sz="1800" dirty="0"/>
          </a:p>
        </p:txBody>
      </p:sp>
      <p:sp>
        <p:nvSpPr>
          <p:cNvPr id="211974" name="Line 6"/>
          <p:cNvSpPr>
            <a:spLocks noChangeShapeType="1"/>
          </p:cNvSpPr>
          <p:nvPr/>
        </p:nvSpPr>
        <p:spPr bwMode="auto">
          <a:xfrm>
            <a:off x="3394788" y="1997075"/>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sz="1800" dirty="0"/>
          </a:p>
        </p:txBody>
      </p:sp>
      <p:sp>
        <p:nvSpPr>
          <p:cNvPr id="211975" name="Text Box 7"/>
          <p:cNvSpPr txBox="1">
            <a:spLocks noChangeArrowheads="1"/>
          </p:cNvSpPr>
          <p:nvPr/>
        </p:nvSpPr>
        <p:spPr bwMode="auto">
          <a:xfrm>
            <a:off x="3505200" y="1676400"/>
            <a:ext cx="762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lang="en-US" sz="2000" dirty="0">
                <a:solidFill>
                  <a:schemeClr val="tx1"/>
                </a:solidFill>
              </a:rPr>
              <a:t>Input</a:t>
            </a:r>
          </a:p>
        </p:txBody>
      </p:sp>
      <p:sp>
        <p:nvSpPr>
          <p:cNvPr id="211976" name="Text Box 8"/>
          <p:cNvSpPr txBox="1">
            <a:spLocks noChangeArrowheads="1"/>
          </p:cNvSpPr>
          <p:nvPr/>
        </p:nvSpPr>
        <p:spPr bwMode="auto">
          <a:xfrm>
            <a:off x="6019800" y="1676400"/>
            <a:ext cx="1143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spcBef>
                <a:spcPct val="50000"/>
              </a:spcBef>
            </a:pPr>
            <a:r>
              <a:rPr lang="en-US" sz="2000" dirty="0">
                <a:solidFill>
                  <a:schemeClr val="tx1"/>
                </a:solidFill>
              </a:rPr>
              <a:t>Output</a:t>
            </a:r>
          </a:p>
        </p:txBody>
      </p:sp>
      <p:sp>
        <p:nvSpPr>
          <p:cNvPr id="211977" name="Text Box 9"/>
          <p:cNvSpPr txBox="1">
            <a:spLocks noChangeArrowheads="1"/>
          </p:cNvSpPr>
          <p:nvPr/>
        </p:nvSpPr>
        <p:spPr bwMode="auto">
          <a:xfrm>
            <a:off x="457200" y="2514600"/>
            <a:ext cx="351891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en-US" sz="1800" dirty="0">
                <a:solidFill>
                  <a:schemeClr val="tx1"/>
                </a:solidFill>
              </a:rPr>
              <a:t>So, another way of looking at this is</a:t>
            </a:r>
          </a:p>
        </p:txBody>
      </p:sp>
      <p:sp>
        <p:nvSpPr>
          <p:cNvPr id="211978" name="Text Box 10"/>
          <p:cNvSpPr txBox="1">
            <a:spLocks noChangeArrowheads="1"/>
          </p:cNvSpPr>
          <p:nvPr/>
        </p:nvSpPr>
        <p:spPr bwMode="auto">
          <a:xfrm>
            <a:off x="1828800" y="3048000"/>
            <a:ext cx="4191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lang="en-US" sz="1800" dirty="0">
                <a:solidFill>
                  <a:schemeClr val="tx1"/>
                </a:solidFill>
              </a:rPr>
              <a:t>Efficiency = </a:t>
            </a:r>
            <a:r>
              <a:rPr lang="en-US" sz="1800" dirty="0">
                <a:solidFill>
                  <a:schemeClr val="tx1"/>
                </a:solidFill>
                <a:cs typeface="Arial" charset="0"/>
              </a:rPr>
              <a:t>∑  outputs/ </a:t>
            </a:r>
            <a:r>
              <a:rPr lang="en-US" sz="1800" dirty="0">
                <a:solidFill>
                  <a:schemeClr val="tx1"/>
                </a:solidFill>
              </a:rPr>
              <a:t>∑ inputs</a:t>
            </a:r>
          </a:p>
        </p:txBody>
      </p:sp>
      <p:sp>
        <p:nvSpPr>
          <p:cNvPr id="211979" name="Rectangle 11"/>
          <p:cNvSpPr>
            <a:spLocks noChangeArrowheads="1"/>
          </p:cNvSpPr>
          <p:nvPr/>
        </p:nvSpPr>
        <p:spPr bwMode="auto">
          <a:xfrm>
            <a:off x="2438400" y="3886200"/>
            <a:ext cx="1371600" cy="762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a:r>
              <a:rPr lang="en-US" sz="1800" dirty="0" smtClean="0">
                <a:solidFill>
                  <a:schemeClr val="bg1"/>
                </a:solidFill>
              </a:rPr>
              <a:t>Certified</a:t>
            </a:r>
            <a:endParaRPr lang="en-US" sz="1800" dirty="0">
              <a:solidFill>
                <a:schemeClr val="bg1"/>
              </a:solidFill>
            </a:endParaRPr>
          </a:p>
        </p:txBody>
      </p:sp>
      <p:sp>
        <p:nvSpPr>
          <p:cNvPr id="211980" name="Rectangle 12"/>
          <p:cNvSpPr>
            <a:spLocks noChangeArrowheads="1"/>
          </p:cNvSpPr>
          <p:nvPr/>
        </p:nvSpPr>
        <p:spPr bwMode="auto">
          <a:xfrm>
            <a:off x="4114800" y="3886200"/>
            <a:ext cx="1371600" cy="762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a:r>
              <a:rPr lang="en-US" sz="1800" dirty="0" smtClean="0">
                <a:solidFill>
                  <a:schemeClr val="bg1"/>
                </a:solidFill>
              </a:rPr>
              <a:t>Certified</a:t>
            </a:r>
            <a:endParaRPr lang="en-US" sz="1800" dirty="0">
              <a:solidFill>
                <a:schemeClr val="bg1"/>
              </a:solidFill>
            </a:endParaRPr>
          </a:p>
        </p:txBody>
      </p:sp>
      <p:sp>
        <p:nvSpPr>
          <p:cNvPr id="211981" name="Rectangle 13"/>
          <p:cNvSpPr>
            <a:spLocks noChangeArrowheads="1"/>
          </p:cNvSpPr>
          <p:nvPr/>
        </p:nvSpPr>
        <p:spPr bwMode="auto">
          <a:xfrm>
            <a:off x="5867400" y="3886200"/>
            <a:ext cx="1371600" cy="762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a:r>
              <a:rPr lang="en-US" sz="1800" dirty="0" smtClean="0">
                <a:solidFill>
                  <a:schemeClr val="bg1"/>
                </a:solidFill>
              </a:rPr>
              <a:t>Certified</a:t>
            </a:r>
            <a:endParaRPr lang="en-US" sz="1800" dirty="0">
              <a:solidFill>
                <a:schemeClr val="bg1"/>
              </a:solidFill>
            </a:endParaRPr>
          </a:p>
        </p:txBody>
      </p:sp>
      <p:sp>
        <p:nvSpPr>
          <p:cNvPr id="211982" name="Line 14"/>
          <p:cNvSpPr>
            <a:spLocks noChangeShapeType="1"/>
          </p:cNvSpPr>
          <p:nvPr/>
        </p:nvSpPr>
        <p:spPr bwMode="auto">
          <a:xfrm>
            <a:off x="7696200" y="4267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sz="1800" dirty="0"/>
          </a:p>
        </p:txBody>
      </p:sp>
      <p:sp>
        <p:nvSpPr>
          <p:cNvPr id="211983" name="Text Box 15"/>
          <p:cNvSpPr txBox="1">
            <a:spLocks noChangeArrowheads="1"/>
          </p:cNvSpPr>
          <p:nvPr/>
        </p:nvSpPr>
        <p:spPr bwMode="auto">
          <a:xfrm>
            <a:off x="7772400" y="3810000"/>
            <a:ext cx="990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lang="en-US" sz="1800" dirty="0">
                <a:solidFill>
                  <a:schemeClr val="tx1"/>
                </a:solidFill>
              </a:rPr>
              <a:t>Output</a:t>
            </a:r>
          </a:p>
        </p:txBody>
      </p:sp>
      <p:sp>
        <p:nvSpPr>
          <p:cNvPr id="211984" name="Rectangle 16"/>
          <p:cNvSpPr>
            <a:spLocks noChangeArrowheads="1"/>
          </p:cNvSpPr>
          <p:nvPr/>
        </p:nvSpPr>
        <p:spPr bwMode="auto">
          <a:xfrm>
            <a:off x="2057400" y="3657600"/>
            <a:ext cx="5638800" cy="1295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1800" dirty="0"/>
          </a:p>
        </p:txBody>
      </p:sp>
      <p:sp>
        <p:nvSpPr>
          <p:cNvPr id="211985" name="Rectangle 17"/>
          <p:cNvSpPr>
            <a:spLocks noChangeArrowheads="1"/>
          </p:cNvSpPr>
          <p:nvPr/>
        </p:nvSpPr>
        <p:spPr bwMode="auto">
          <a:xfrm>
            <a:off x="685800" y="3962400"/>
            <a:ext cx="1143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en-US" sz="1800" dirty="0">
                <a:solidFill>
                  <a:schemeClr val="tx1"/>
                </a:solidFill>
              </a:rPr>
              <a:t>∑ inputs</a:t>
            </a:r>
          </a:p>
        </p:txBody>
      </p:sp>
      <p:sp>
        <p:nvSpPr>
          <p:cNvPr id="211986" name="Line 18"/>
          <p:cNvSpPr>
            <a:spLocks noChangeShapeType="1"/>
          </p:cNvSpPr>
          <p:nvPr/>
        </p:nvSpPr>
        <p:spPr bwMode="auto">
          <a:xfrm>
            <a:off x="1066800" y="4343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sz="1800" dirty="0"/>
          </a:p>
        </p:txBody>
      </p:sp>
      <p:sp>
        <p:nvSpPr>
          <p:cNvPr id="19" name="Slide Number Placeholder 3"/>
          <p:cNvSpPr>
            <a:spLocks noGrp="1"/>
          </p:cNvSpPr>
          <p:nvPr>
            <p:ph type="sldNum" sz="quarter" idx="4294967295"/>
          </p:nvPr>
        </p:nvSpPr>
        <p:spPr>
          <a:xfrm>
            <a:off x="8229600" y="6477000"/>
            <a:ext cx="533400" cy="304800"/>
          </a:xfrm>
          <a:prstGeom prst="rect">
            <a:avLst/>
          </a:prstGeom>
        </p:spPr>
        <p:txBody>
          <a:bodyPr/>
          <a:lstStyle/>
          <a:p>
            <a:fld id="{89571558-64A1-4C5D-B5A0-DFCD11013BAC}" type="slidenum">
              <a:rPr lang="en-US" smtClean="0"/>
              <a:pPr/>
              <a:t>39</a:t>
            </a:fld>
            <a:endParaRPr lang="en-US" dirty="0"/>
          </a:p>
        </p:txBody>
      </p:sp>
      <p:sp>
        <p:nvSpPr>
          <p:cNvPr id="21" name="TextBox 20"/>
          <p:cNvSpPr txBox="1"/>
          <p:nvPr/>
        </p:nvSpPr>
        <p:spPr>
          <a:xfrm>
            <a:off x="762000" y="51816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t>A key to the effective use of this is to get acceptance of using certified components and then combine them without adding another certification program</a:t>
            </a:r>
            <a:endParaRPr lang="en-US" sz="1600" dirty="0"/>
          </a:p>
        </p:txBody>
      </p:sp>
    </p:spTree>
    <p:extLst>
      <p:ext uri="{BB962C8B-B14F-4D97-AF65-F5344CB8AC3E}">
        <p14:creationId xmlns:p14="http://schemas.microsoft.com/office/powerpoint/2010/main" xmlns="" val="330528176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Systems Steering Committee</a:t>
            </a:r>
            <a:endParaRPr lang="en-US" dirty="0"/>
          </a:p>
        </p:txBody>
      </p:sp>
      <p:sp>
        <p:nvSpPr>
          <p:cNvPr id="4" name="Slide Number Placeholder 3"/>
          <p:cNvSpPr>
            <a:spLocks noGrp="1"/>
          </p:cNvSpPr>
          <p:nvPr>
            <p:ph type="sldNum" sz="quarter" idx="12"/>
          </p:nvPr>
        </p:nvSpPr>
        <p:spPr/>
        <p:txBody>
          <a:bodyPr/>
          <a:lstStyle/>
          <a:p>
            <a:fld id="{899E0F3E-2A7A-4A66-ACB7-10C79D3F37AC}"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99" y="317249"/>
            <a:ext cx="9473541" cy="609600"/>
          </a:xfrm>
        </p:spPr>
        <p:txBody>
          <a:bodyPr/>
          <a:lstStyle/>
          <a:p>
            <a:r>
              <a:rPr lang="en-US" dirty="0" smtClean="0"/>
              <a:t>Economizer System Impact Example</a:t>
            </a:r>
            <a:endParaRPr lang="en-US" sz="2800" dirty="0"/>
          </a:p>
        </p:txBody>
      </p:sp>
      <p:sp>
        <p:nvSpPr>
          <p:cNvPr id="4" name="Slide Number Placeholder 3"/>
          <p:cNvSpPr>
            <a:spLocks noGrp="1"/>
          </p:cNvSpPr>
          <p:nvPr>
            <p:ph type="sldNum" sz="quarter" idx="4294967295"/>
          </p:nvPr>
        </p:nvSpPr>
        <p:spPr>
          <a:xfrm>
            <a:off x="8630611" y="6531259"/>
            <a:ext cx="513389" cy="289950"/>
          </a:xfrm>
          <a:prstGeom prst="rect">
            <a:avLst/>
          </a:prstGeom>
        </p:spPr>
        <p:txBody>
          <a:bodyPr/>
          <a:lstStyle/>
          <a:p>
            <a:fld id="{89571558-64A1-4C5D-B5A0-DFCD11013BAC}" type="slidenum">
              <a:rPr lang="en-US" smtClean="0">
                <a:solidFill>
                  <a:srgbClr val="000000"/>
                </a:solidFill>
              </a:rPr>
              <a:pPr/>
              <a:t>40</a:t>
            </a:fld>
            <a:endParaRPr lang="en-US" dirty="0">
              <a:solidFill>
                <a:srgbClr val="000000"/>
              </a:solidFill>
            </a:endParaRPr>
          </a:p>
        </p:txBody>
      </p:sp>
      <p:pic>
        <p:nvPicPr>
          <p:cNvPr id="10" name="Picture 3"/>
          <p:cNvPicPr>
            <a:picLocks noChangeAspect="1" noChangeArrowheads="1"/>
          </p:cNvPicPr>
          <p:nvPr/>
        </p:nvPicPr>
        <p:blipFill>
          <a:blip r:embed="rId2" cstate="print"/>
          <a:srcRect/>
          <a:stretch>
            <a:fillRect/>
          </a:stretch>
        </p:blipFill>
        <p:spPr bwMode="auto">
          <a:xfrm>
            <a:off x="994883" y="1189306"/>
            <a:ext cx="7086600" cy="5353913"/>
          </a:xfrm>
          <a:prstGeom prst="rect">
            <a:avLst/>
          </a:prstGeom>
          <a:noFill/>
          <a:ln w="9525">
            <a:noFill/>
            <a:miter lim="800000"/>
            <a:headEnd/>
            <a:tailEnd/>
          </a:ln>
        </p:spPr>
      </p:pic>
      <p:grpSp>
        <p:nvGrpSpPr>
          <p:cNvPr id="3" name="Group 15"/>
          <p:cNvGrpSpPr/>
          <p:nvPr/>
        </p:nvGrpSpPr>
        <p:grpSpPr>
          <a:xfrm>
            <a:off x="1756882" y="2045860"/>
            <a:ext cx="4408581" cy="3916451"/>
            <a:chOff x="-5334000" y="1295400"/>
            <a:chExt cx="4580421" cy="4143492"/>
          </a:xfrm>
        </p:grpSpPr>
        <p:sp>
          <p:nvSpPr>
            <p:cNvPr id="11" name="Freeform 10"/>
            <p:cNvSpPr/>
            <p:nvPr/>
          </p:nvSpPr>
          <p:spPr>
            <a:xfrm>
              <a:off x="-5334000" y="1295400"/>
              <a:ext cx="4580421" cy="4143492"/>
            </a:xfrm>
            <a:custGeom>
              <a:avLst/>
              <a:gdLst>
                <a:gd name="connsiteX0" fmla="*/ 0 w 4343400"/>
                <a:gd name="connsiteY0" fmla="*/ 0 h 3733800"/>
                <a:gd name="connsiteX1" fmla="*/ 4343400 w 4343400"/>
                <a:gd name="connsiteY1" fmla="*/ 0 h 3733800"/>
                <a:gd name="connsiteX2" fmla="*/ 4343400 w 4343400"/>
                <a:gd name="connsiteY2" fmla="*/ 3733800 h 3733800"/>
                <a:gd name="connsiteX3" fmla="*/ 0 w 4343400"/>
                <a:gd name="connsiteY3" fmla="*/ 3733800 h 3733800"/>
                <a:gd name="connsiteX4" fmla="*/ 0 w 4343400"/>
                <a:gd name="connsiteY4" fmla="*/ 0 h 3733800"/>
                <a:gd name="connsiteX0" fmla="*/ 0 w 4343400"/>
                <a:gd name="connsiteY0" fmla="*/ 0 h 3733800"/>
                <a:gd name="connsiteX1" fmla="*/ 2286000 w 4343400"/>
                <a:gd name="connsiteY1" fmla="*/ 0 h 3733800"/>
                <a:gd name="connsiteX2" fmla="*/ 4343400 w 4343400"/>
                <a:gd name="connsiteY2" fmla="*/ 3733800 h 3733800"/>
                <a:gd name="connsiteX3" fmla="*/ 0 w 4343400"/>
                <a:gd name="connsiteY3" fmla="*/ 3733800 h 3733800"/>
                <a:gd name="connsiteX4" fmla="*/ 0 w 4343400"/>
                <a:gd name="connsiteY4" fmla="*/ 0 h 3733800"/>
                <a:gd name="connsiteX0" fmla="*/ 0 w 4038600"/>
                <a:gd name="connsiteY0" fmla="*/ 0 h 3733800"/>
                <a:gd name="connsiteX1" fmla="*/ 2286000 w 4038600"/>
                <a:gd name="connsiteY1" fmla="*/ 0 h 3733800"/>
                <a:gd name="connsiteX2" fmla="*/ 4038600 w 4038600"/>
                <a:gd name="connsiteY2" fmla="*/ 3733800 h 3733800"/>
                <a:gd name="connsiteX3" fmla="*/ 0 w 4038600"/>
                <a:gd name="connsiteY3" fmla="*/ 3733800 h 3733800"/>
                <a:gd name="connsiteX4" fmla="*/ 0 w 4038600"/>
                <a:gd name="connsiteY4" fmla="*/ 0 h 3733800"/>
                <a:gd name="connsiteX0" fmla="*/ 0 w 4343400"/>
                <a:gd name="connsiteY0" fmla="*/ 0 h 3733800"/>
                <a:gd name="connsiteX1" fmla="*/ 2286000 w 4343400"/>
                <a:gd name="connsiteY1" fmla="*/ 0 h 3733800"/>
                <a:gd name="connsiteX2" fmla="*/ 4343400 w 4343400"/>
                <a:gd name="connsiteY2" fmla="*/ 3733800 h 3733800"/>
                <a:gd name="connsiteX3" fmla="*/ 0 w 4343400"/>
                <a:gd name="connsiteY3" fmla="*/ 3733800 h 3733800"/>
                <a:gd name="connsiteX4" fmla="*/ 0 w 4343400"/>
                <a:gd name="connsiteY4" fmla="*/ 0 h 373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3733800">
                  <a:moveTo>
                    <a:pt x="0" y="0"/>
                  </a:moveTo>
                  <a:lnTo>
                    <a:pt x="2286000" y="0"/>
                  </a:lnTo>
                  <a:lnTo>
                    <a:pt x="4343400" y="3733800"/>
                  </a:lnTo>
                  <a:lnTo>
                    <a:pt x="0" y="3733800"/>
                  </a:lnTo>
                  <a:lnTo>
                    <a:pt x="0" y="0"/>
                  </a:lnTo>
                  <a:close/>
                </a:path>
              </a:pathLst>
            </a:custGeom>
            <a:solidFill>
              <a:srgbClr val="FF0000">
                <a:alpha val="17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600" dirty="0">
                <a:solidFill>
                  <a:srgbClr val="FFFFFF"/>
                </a:solidFill>
              </a:endParaRPr>
            </a:p>
          </p:txBody>
        </p:sp>
        <p:sp>
          <p:nvSpPr>
            <p:cNvPr id="7" name="TextBox 6"/>
            <p:cNvSpPr txBox="1"/>
            <p:nvPr/>
          </p:nvSpPr>
          <p:spPr>
            <a:xfrm>
              <a:off x="-4907285" y="1676400"/>
              <a:ext cx="1675459" cy="415498"/>
            </a:xfrm>
            <a:prstGeom prst="rect">
              <a:avLst/>
            </a:prstGeom>
            <a:noFill/>
          </p:spPr>
          <p:txBody>
            <a:bodyPr wrap="none" rtlCol="0">
              <a:spAutoFit/>
            </a:bodyPr>
            <a:lstStyle/>
            <a:p>
              <a:pPr algn="ctr" eaLnBrk="1" hangingPunct="1"/>
              <a:r>
                <a:rPr lang="en-US" sz="1050" dirty="0" smtClean="0">
                  <a:solidFill>
                    <a:srgbClr val="000000"/>
                  </a:solidFill>
                  <a:latin typeface="Times New Roman" pitchFamily="18" charset="0"/>
                </a:rPr>
                <a:t>Economizer only Operation</a:t>
              </a:r>
            </a:p>
            <a:p>
              <a:pPr algn="ctr" eaLnBrk="1" hangingPunct="1"/>
              <a:r>
                <a:rPr lang="en-US" sz="1050" dirty="0" smtClean="0">
                  <a:solidFill>
                    <a:srgbClr val="000000"/>
                  </a:solidFill>
                  <a:latin typeface="Times New Roman" pitchFamily="18" charset="0"/>
                </a:rPr>
                <a:t>1322 hrs</a:t>
              </a:r>
              <a:endParaRPr lang="en-US" sz="1050" dirty="0">
                <a:solidFill>
                  <a:srgbClr val="000000"/>
                </a:solidFill>
                <a:latin typeface="Times New Roman" pitchFamily="18" charset="0"/>
              </a:endParaRPr>
            </a:p>
          </p:txBody>
        </p:sp>
      </p:grpSp>
      <p:grpSp>
        <p:nvGrpSpPr>
          <p:cNvPr id="5" name="Group 17"/>
          <p:cNvGrpSpPr/>
          <p:nvPr/>
        </p:nvGrpSpPr>
        <p:grpSpPr>
          <a:xfrm>
            <a:off x="4182313" y="2044426"/>
            <a:ext cx="2010932" cy="3916451"/>
            <a:chOff x="9678882" y="1752600"/>
            <a:chExt cx="2089315" cy="4143492"/>
          </a:xfrm>
        </p:grpSpPr>
        <p:sp>
          <p:nvSpPr>
            <p:cNvPr id="12" name="Freeform 11"/>
            <p:cNvSpPr/>
            <p:nvPr/>
          </p:nvSpPr>
          <p:spPr>
            <a:xfrm>
              <a:off x="9678882" y="1752600"/>
              <a:ext cx="2089315" cy="4143492"/>
            </a:xfrm>
            <a:custGeom>
              <a:avLst/>
              <a:gdLst>
                <a:gd name="connsiteX0" fmla="*/ 0 w 1981200"/>
                <a:gd name="connsiteY0" fmla="*/ 0 h 3733800"/>
                <a:gd name="connsiteX1" fmla="*/ 1981200 w 1981200"/>
                <a:gd name="connsiteY1" fmla="*/ 0 h 3733800"/>
                <a:gd name="connsiteX2" fmla="*/ 1981200 w 1981200"/>
                <a:gd name="connsiteY2" fmla="*/ 3733800 h 3733800"/>
                <a:gd name="connsiteX3" fmla="*/ 0 w 1981200"/>
                <a:gd name="connsiteY3" fmla="*/ 3733800 h 3733800"/>
                <a:gd name="connsiteX4" fmla="*/ 0 w 1981200"/>
                <a:gd name="connsiteY4" fmla="*/ 0 h 3733800"/>
                <a:gd name="connsiteX0" fmla="*/ 0 w 1981200"/>
                <a:gd name="connsiteY0" fmla="*/ 0 h 3733800"/>
                <a:gd name="connsiteX1" fmla="*/ 1981200 w 1981200"/>
                <a:gd name="connsiteY1" fmla="*/ 0 h 3733800"/>
                <a:gd name="connsiteX2" fmla="*/ 1981200 w 1981200"/>
                <a:gd name="connsiteY2" fmla="*/ 3733800 h 3733800"/>
                <a:gd name="connsiteX3" fmla="*/ 1981200 w 1981200"/>
                <a:gd name="connsiteY3" fmla="*/ 3657600 h 3733800"/>
                <a:gd name="connsiteX4" fmla="*/ 0 w 1981200"/>
                <a:gd name="connsiteY4" fmla="*/ 0 h 373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3733800">
                  <a:moveTo>
                    <a:pt x="0" y="0"/>
                  </a:moveTo>
                  <a:lnTo>
                    <a:pt x="1981200" y="0"/>
                  </a:lnTo>
                  <a:lnTo>
                    <a:pt x="1981200" y="3733800"/>
                  </a:lnTo>
                  <a:lnTo>
                    <a:pt x="1981200" y="3657600"/>
                  </a:lnTo>
                  <a:lnTo>
                    <a:pt x="0" y="0"/>
                  </a:lnTo>
                  <a:close/>
                </a:path>
              </a:pathLst>
            </a:custGeom>
            <a:solidFill>
              <a:srgbClr val="00B0F0">
                <a:alpha val="902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600" dirty="0">
                <a:solidFill>
                  <a:srgbClr val="FFFFFF"/>
                </a:solidFill>
              </a:endParaRPr>
            </a:p>
          </p:txBody>
        </p:sp>
        <p:sp>
          <p:nvSpPr>
            <p:cNvPr id="8" name="TextBox 7"/>
            <p:cNvSpPr txBox="1"/>
            <p:nvPr/>
          </p:nvSpPr>
          <p:spPr>
            <a:xfrm>
              <a:off x="10173054" y="1828800"/>
              <a:ext cx="1409360" cy="577081"/>
            </a:xfrm>
            <a:prstGeom prst="rect">
              <a:avLst/>
            </a:prstGeom>
            <a:noFill/>
          </p:spPr>
          <p:txBody>
            <a:bodyPr wrap="none" rtlCol="0">
              <a:spAutoFit/>
            </a:bodyPr>
            <a:lstStyle/>
            <a:p>
              <a:pPr algn="ctr" eaLnBrk="1" hangingPunct="1"/>
              <a:r>
                <a:rPr lang="en-US" sz="1050" dirty="0" smtClean="0">
                  <a:solidFill>
                    <a:srgbClr val="000000"/>
                  </a:solidFill>
                  <a:latin typeface="Times New Roman" pitchFamily="18" charset="0"/>
                </a:rPr>
                <a:t>Integrated Economizer</a:t>
              </a:r>
            </a:p>
            <a:p>
              <a:pPr algn="ctr" eaLnBrk="1" hangingPunct="1"/>
              <a:r>
                <a:rPr lang="en-US" sz="1050" dirty="0" smtClean="0">
                  <a:solidFill>
                    <a:srgbClr val="000000"/>
                  </a:solidFill>
                  <a:latin typeface="Times New Roman" pitchFamily="18" charset="0"/>
                </a:rPr>
                <a:t>Comp + Economizer</a:t>
              </a:r>
            </a:p>
            <a:p>
              <a:pPr algn="ctr" eaLnBrk="1" hangingPunct="1"/>
              <a:r>
                <a:rPr lang="en-US" sz="1050" dirty="0" smtClean="0">
                  <a:solidFill>
                    <a:srgbClr val="000000"/>
                  </a:solidFill>
                  <a:latin typeface="Times New Roman" pitchFamily="18" charset="0"/>
                </a:rPr>
                <a:t>1316 hrs</a:t>
              </a:r>
              <a:endParaRPr lang="en-US" sz="1050" dirty="0">
                <a:solidFill>
                  <a:srgbClr val="000000"/>
                </a:solidFill>
                <a:latin typeface="Times New Roman" pitchFamily="18" charset="0"/>
              </a:endParaRPr>
            </a:p>
          </p:txBody>
        </p:sp>
      </p:grpSp>
      <p:grpSp>
        <p:nvGrpSpPr>
          <p:cNvPr id="6" name="Group 16"/>
          <p:cNvGrpSpPr/>
          <p:nvPr/>
        </p:nvGrpSpPr>
        <p:grpSpPr>
          <a:xfrm>
            <a:off x="6236416" y="2053412"/>
            <a:ext cx="1624214" cy="3836524"/>
            <a:chOff x="8605038" y="2799069"/>
            <a:chExt cx="1687523" cy="4058931"/>
          </a:xfrm>
        </p:grpSpPr>
        <p:sp>
          <p:nvSpPr>
            <p:cNvPr id="13" name="Rectangle 12"/>
            <p:cNvSpPr/>
            <p:nvPr/>
          </p:nvSpPr>
          <p:spPr>
            <a:xfrm>
              <a:off x="8605038" y="2799069"/>
              <a:ext cx="1687523" cy="4058931"/>
            </a:xfrm>
            <a:prstGeom prst="rect">
              <a:avLst/>
            </a:prstGeom>
            <a:solidFill>
              <a:schemeClr val="bg1">
                <a:lumMod val="75000"/>
                <a:alpha val="3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600" dirty="0">
                <a:solidFill>
                  <a:srgbClr val="FFFFFF"/>
                </a:solidFill>
              </a:endParaRPr>
            </a:p>
          </p:txBody>
        </p:sp>
        <p:sp>
          <p:nvSpPr>
            <p:cNvPr id="9" name="TextBox 8"/>
            <p:cNvSpPr txBox="1"/>
            <p:nvPr/>
          </p:nvSpPr>
          <p:spPr>
            <a:xfrm>
              <a:off x="8886845" y="5923269"/>
              <a:ext cx="1276310" cy="577081"/>
            </a:xfrm>
            <a:prstGeom prst="rect">
              <a:avLst/>
            </a:prstGeom>
            <a:noFill/>
          </p:spPr>
          <p:txBody>
            <a:bodyPr wrap="none" rtlCol="0">
              <a:spAutoFit/>
            </a:bodyPr>
            <a:lstStyle/>
            <a:p>
              <a:pPr algn="ctr" eaLnBrk="1" hangingPunct="1"/>
              <a:r>
                <a:rPr lang="en-US" sz="1050" dirty="0" smtClean="0">
                  <a:solidFill>
                    <a:srgbClr val="000000"/>
                  </a:solidFill>
                  <a:latin typeface="Times New Roman" pitchFamily="18" charset="0"/>
                </a:rPr>
                <a:t>Mechanical Cooling</a:t>
              </a:r>
            </a:p>
            <a:p>
              <a:pPr algn="ctr" eaLnBrk="1" hangingPunct="1"/>
              <a:r>
                <a:rPr lang="en-US" sz="1050" dirty="0" smtClean="0">
                  <a:solidFill>
                    <a:srgbClr val="000000"/>
                  </a:solidFill>
                  <a:latin typeface="Times New Roman" pitchFamily="18" charset="0"/>
                </a:rPr>
                <a:t>No Economizer</a:t>
              </a:r>
            </a:p>
            <a:p>
              <a:pPr algn="ctr" eaLnBrk="1" hangingPunct="1"/>
              <a:r>
                <a:rPr lang="en-US" sz="1050" dirty="0" smtClean="0">
                  <a:solidFill>
                    <a:srgbClr val="000000"/>
                  </a:solidFill>
                  <a:latin typeface="Times New Roman" pitchFamily="18" charset="0"/>
                </a:rPr>
                <a:t>73 hrs</a:t>
              </a:r>
              <a:endParaRPr lang="en-US" sz="1050" dirty="0">
                <a:solidFill>
                  <a:srgbClr val="000000"/>
                </a:solidFill>
                <a:latin typeface="Times New Roman" pitchFamily="18" charset="0"/>
              </a:endParaRPr>
            </a:p>
          </p:txBody>
        </p:sp>
      </p:grpSp>
    </p:spTree>
    <p:extLst>
      <p:ext uri="{BB962C8B-B14F-4D97-AF65-F5344CB8AC3E}">
        <p14:creationId xmlns="" xmlns:p14="http://schemas.microsoft.com/office/powerpoint/2010/main" val="1325323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3 - Subsystem Approaches</a:t>
            </a:r>
            <a:endParaRPr lang="en-US" dirty="0"/>
          </a:p>
        </p:txBody>
      </p:sp>
      <p:sp>
        <p:nvSpPr>
          <p:cNvPr id="3" name="Content Placeholder 2"/>
          <p:cNvSpPr>
            <a:spLocks noGrp="1"/>
          </p:cNvSpPr>
          <p:nvPr>
            <p:ph idx="1"/>
          </p:nvPr>
        </p:nvSpPr>
        <p:spPr/>
        <p:txBody>
          <a:bodyPr/>
          <a:lstStyle/>
          <a:p>
            <a:r>
              <a:rPr lang="en-US" dirty="0" smtClean="0"/>
              <a:t>Today, AHRI Standards and efficiency regulations like ASHRAE 90.1 and DOE focus on components and equipment at </a:t>
            </a:r>
            <a:r>
              <a:rPr lang="en-US" u="sng" dirty="0" smtClean="0"/>
              <a:t>standard ratings conditions </a:t>
            </a:r>
            <a:r>
              <a:rPr lang="en-US" dirty="0" smtClean="0"/>
              <a:t>and typically at </a:t>
            </a:r>
            <a:r>
              <a:rPr lang="en-US" u="sng" dirty="0" smtClean="0"/>
              <a:t>full load</a:t>
            </a:r>
            <a:r>
              <a:rPr lang="en-US" dirty="0" smtClean="0"/>
              <a:t>.</a:t>
            </a:r>
            <a:br>
              <a:rPr lang="en-US" dirty="0" smtClean="0"/>
            </a:br>
            <a:endParaRPr lang="en-US" sz="1200" dirty="0" smtClean="0"/>
          </a:p>
          <a:p>
            <a:r>
              <a:rPr lang="en-US" dirty="0" smtClean="0"/>
              <a:t>There is no direct tie to building level performance and local weather conditions</a:t>
            </a:r>
            <a:br>
              <a:rPr lang="en-US" dirty="0" smtClean="0"/>
            </a:br>
            <a:endParaRPr lang="en-US" sz="1200" dirty="0" smtClean="0"/>
          </a:p>
          <a:p>
            <a:r>
              <a:rPr lang="en-US" dirty="0" smtClean="0"/>
              <a:t>Metrics on performance often do not cover the applied energy use of the system when installed in a building, so the overall performance is not determined and it may not be the optimal.</a:t>
            </a:r>
            <a:br>
              <a:rPr lang="en-US" dirty="0" smtClean="0"/>
            </a:br>
            <a:endParaRPr lang="en-US" sz="1200" dirty="0" smtClean="0"/>
          </a:p>
          <a:p>
            <a:r>
              <a:rPr lang="en-US" dirty="0" smtClean="0"/>
              <a:t>Often additional power is used in the application, conditions are different than the standard rating conditions, and additional hardware is added to complete the system</a:t>
            </a:r>
            <a:br>
              <a:rPr lang="en-US" dirty="0" smtClean="0"/>
            </a:br>
            <a:endParaRPr lang="en-US" sz="1200" dirty="0" smtClean="0"/>
          </a:p>
          <a:p>
            <a:r>
              <a:rPr lang="en-US" dirty="0" smtClean="0"/>
              <a:t>So the concept of a subsystems approach is to expand the scope to cover the HVAC subsystem and not just the components plus  focus on annual operation and not full load</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Chiller Water “System” Example</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42</a:t>
            </a:fld>
            <a:endParaRPr lang="en-US" dirty="0"/>
          </a:p>
        </p:txBody>
      </p:sp>
      <p:sp>
        <p:nvSpPr>
          <p:cNvPr id="5" name="Rectangle 4"/>
          <p:cNvSpPr/>
          <p:nvPr/>
        </p:nvSpPr>
        <p:spPr>
          <a:xfrm>
            <a:off x="3657600" y="1295400"/>
            <a:ext cx="838200" cy="6858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Cooling Tower</a:t>
            </a:r>
            <a:endParaRPr lang="en-US" sz="1200" dirty="0">
              <a:solidFill>
                <a:schemeClr val="tx1"/>
              </a:solidFill>
            </a:endParaRPr>
          </a:p>
        </p:txBody>
      </p:sp>
      <p:sp>
        <p:nvSpPr>
          <p:cNvPr id="6" name="Rectangle 5"/>
          <p:cNvSpPr/>
          <p:nvPr/>
        </p:nvSpPr>
        <p:spPr>
          <a:xfrm>
            <a:off x="3429000" y="2895600"/>
            <a:ext cx="1371600" cy="2286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Condenser</a:t>
            </a:r>
          </a:p>
        </p:txBody>
      </p:sp>
      <p:sp>
        <p:nvSpPr>
          <p:cNvPr id="8" name="Rectangle 7"/>
          <p:cNvSpPr/>
          <p:nvPr/>
        </p:nvSpPr>
        <p:spPr>
          <a:xfrm>
            <a:off x="3505200" y="4114800"/>
            <a:ext cx="1371600" cy="2286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Evaporator</a:t>
            </a:r>
          </a:p>
        </p:txBody>
      </p:sp>
      <p:sp>
        <p:nvSpPr>
          <p:cNvPr id="9" name="Trapezoid 8"/>
          <p:cNvSpPr/>
          <p:nvPr/>
        </p:nvSpPr>
        <p:spPr>
          <a:xfrm rot="5400000">
            <a:off x="3924300" y="3390900"/>
            <a:ext cx="457200" cy="381000"/>
          </a:xfrm>
          <a:prstGeom prst="trapezoid">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11" name="Elbow Connector 10"/>
          <p:cNvCxnSpPr>
            <a:stCxn id="9" idx="0"/>
            <a:endCxn id="6" idx="0"/>
          </p:cNvCxnSpPr>
          <p:nvPr/>
        </p:nvCxnSpPr>
        <p:spPr>
          <a:xfrm flipH="1" flipV="1">
            <a:off x="4114800" y="2895600"/>
            <a:ext cx="228600" cy="685800"/>
          </a:xfrm>
          <a:prstGeom prst="bentConnector4">
            <a:avLst>
              <a:gd name="adj1" fmla="val -300000"/>
              <a:gd name="adj2" fmla="val 13333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hape 13"/>
          <p:cNvCxnSpPr>
            <a:stCxn id="6" idx="2"/>
            <a:endCxn id="8" idx="2"/>
          </p:cNvCxnSpPr>
          <p:nvPr/>
        </p:nvCxnSpPr>
        <p:spPr>
          <a:xfrm rot="16200000" flipH="1">
            <a:off x="3543300" y="3695700"/>
            <a:ext cx="1219200" cy="76200"/>
          </a:xfrm>
          <a:prstGeom prst="bentConnector5">
            <a:avLst>
              <a:gd name="adj1" fmla="val 13281"/>
              <a:gd name="adj2" fmla="val -1300000"/>
              <a:gd name="adj3" fmla="val 11875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hape 17"/>
          <p:cNvCxnSpPr>
            <a:stCxn id="8" idx="0"/>
            <a:endCxn id="9" idx="2"/>
          </p:cNvCxnSpPr>
          <p:nvPr/>
        </p:nvCxnSpPr>
        <p:spPr>
          <a:xfrm rot="16200000" flipV="1">
            <a:off x="3810000" y="3733800"/>
            <a:ext cx="533400" cy="228600"/>
          </a:xfrm>
          <a:prstGeom prst="bentConnector4">
            <a:avLst>
              <a:gd name="adj1" fmla="val 32143"/>
              <a:gd name="adj2" fmla="val 40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019800" y="2133600"/>
            <a:ext cx="228600" cy="228600"/>
          </a:xfrm>
          <a:prstGeom prst="ellipse">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21" name="Shape 20"/>
          <p:cNvCxnSpPr>
            <a:stCxn id="6" idx="3"/>
            <a:endCxn id="19" idx="4"/>
          </p:cNvCxnSpPr>
          <p:nvPr/>
        </p:nvCxnSpPr>
        <p:spPr>
          <a:xfrm flipV="1">
            <a:off x="4800600" y="2362200"/>
            <a:ext cx="1333500" cy="647700"/>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hape 22"/>
          <p:cNvCxnSpPr>
            <a:stCxn id="19" idx="0"/>
          </p:cNvCxnSpPr>
          <p:nvPr/>
        </p:nvCxnSpPr>
        <p:spPr>
          <a:xfrm rot="16200000" flipV="1">
            <a:off x="5200650" y="1200150"/>
            <a:ext cx="228600" cy="1638300"/>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48400" y="1905000"/>
            <a:ext cx="1274323" cy="461665"/>
          </a:xfrm>
          <a:prstGeom prst="rect">
            <a:avLst/>
          </a:prstGeom>
          <a:noFill/>
        </p:spPr>
        <p:txBody>
          <a:bodyPr wrap="none" rtlCol="0">
            <a:spAutoFit/>
          </a:bodyPr>
          <a:lstStyle/>
          <a:p>
            <a:r>
              <a:rPr lang="en-US" sz="1200" dirty="0" smtClean="0"/>
              <a:t>Condenser Water</a:t>
            </a:r>
            <a:br>
              <a:rPr lang="en-US" sz="1200" dirty="0" smtClean="0"/>
            </a:br>
            <a:r>
              <a:rPr lang="en-US" sz="1200" dirty="0" smtClean="0"/>
              <a:t> Pump</a:t>
            </a:r>
            <a:endParaRPr lang="en-US" sz="1200" dirty="0"/>
          </a:p>
        </p:txBody>
      </p:sp>
      <p:sp>
        <p:nvSpPr>
          <p:cNvPr id="29" name="TextBox 28"/>
          <p:cNvSpPr txBox="1"/>
          <p:nvPr/>
        </p:nvSpPr>
        <p:spPr>
          <a:xfrm>
            <a:off x="4343400" y="3657600"/>
            <a:ext cx="936025" cy="276999"/>
          </a:xfrm>
          <a:prstGeom prst="rect">
            <a:avLst/>
          </a:prstGeom>
          <a:noFill/>
        </p:spPr>
        <p:txBody>
          <a:bodyPr wrap="none" rtlCol="0">
            <a:spAutoFit/>
          </a:bodyPr>
          <a:lstStyle/>
          <a:p>
            <a:r>
              <a:rPr lang="en-US" sz="1200" dirty="0" smtClean="0"/>
              <a:t>Compressor</a:t>
            </a:r>
            <a:endParaRPr lang="en-US" sz="1200" dirty="0"/>
          </a:p>
        </p:txBody>
      </p:sp>
      <p:sp>
        <p:nvSpPr>
          <p:cNvPr id="30" name="Rectangle 29"/>
          <p:cNvSpPr/>
          <p:nvPr/>
        </p:nvSpPr>
        <p:spPr>
          <a:xfrm>
            <a:off x="3733800" y="5029200"/>
            <a:ext cx="838200" cy="4572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Air Handler</a:t>
            </a:r>
          </a:p>
        </p:txBody>
      </p:sp>
      <p:cxnSp>
        <p:nvCxnSpPr>
          <p:cNvPr id="32" name="Elbow Connector 31"/>
          <p:cNvCxnSpPr>
            <a:stCxn id="8" idx="1"/>
            <a:endCxn id="30" idx="1"/>
          </p:cNvCxnSpPr>
          <p:nvPr/>
        </p:nvCxnSpPr>
        <p:spPr>
          <a:xfrm rot="10800000" flipH="1" flipV="1">
            <a:off x="3505200" y="4229100"/>
            <a:ext cx="228600" cy="1028700"/>
          </a:xfrm>
          <a:prstGeom prst="bentConnector3">
            <a:avLst>
              <a:gd name="adj1" fmla="val -5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867400" y="4724400"/>
            <a:ext cx="228600" cy="228600"/>
          </a:xfrm>
          <a:prstGeom prst="ellipse">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chemeClr val="tx1"/>
              </a:solidFill>
            </a:endParaRPr>
          </a:p>
        </p:txBody>
      </p:sp>
      <p:cxnSp>
        <p:nvCxnSpPr>
          <p:cNvPr id="38" name="Shape 37"/>
          <p:cNvCxnSpPr>
            <a:stCxn id="30" idx="3"/>
            <a:endCxn id="36" idx="4"/>
          </p:cNvCxnSpPr>
          <p:nvPr/>
        </p:nvCxnSpPr>
        <p:spPr>
          <a:xfrm flipV="1">
            <a:off x="4572000" y="4953000"/>
            <a:ext cx="1409700" cy="304800"/>
          </a:xfrm>
          <a:prstGeom prst="bentConnector2">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hape 39"/>
          <p:cNvCxnSpPr>
            <a:stCxn id="36" idx="0"/>
            <a:endCxn id="8" idx="3"/>
          </p:cNvCxnSpPr>
          <p:nvPr/>
        </p:nvCxnSpPr>
        <p:spPr>
          <a:xfrm rot="16200000" flipV="1">
            <a:off x="5181600" y="3924300"/>
            <a:ext cx="495300" cy="1104900"/>
          </a:xfrm>
          <a:prstGeom prst="bentConnector2">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hape 44"/>
          <p:cNvCxnSpPr>
            <a:stCxn id="6" idx="1"/>
          </p:cNvCxnSpPr>
          <p:nvPr/>
        </p:nvCxnSpPr>
        <p:spPr>
          <a:xfrm rot="10800000" flipH="1">
            <a:off x="3429000" y="1905000"/>
            <a:ext cx="228600" cy="1104900"/>
          </a:xfrm>
          <a:prstGeom prst="bentConnector4">
            <a:avLst>
              <a:gd name="adj1" fmla="val -391667"/>
              <a:gd name="adj2" fmla="val 10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096000" y="4648200"/>
            <a:ext cx="1041632" cy="461665"/>
          </a:xfrm>
          <a:prstGeom prst="rect">
            <a:avLst/>
          </a:prstGeom>
          <a:noFill/>
        </p:spPr>
        <p:txBody>
          <a:bodyPr wrap="none" rtlCol="0">
            <a:spAutoFit/>
          </a:bodyPr>
          <a:lstStyle/>
          <a:p>
            <a:r>
              <a:rPr lang="en-US" sz="1200" dirty="0" smtClean="0"/>
              <a:t>Chilled Water</a:t>
            </a:r>
            <a:br>
              <a:rPr lang="en-US" sz="1200" dirty="0" smtClean="0"/>
            </a:br>
            <a:r>
              <a:rPr lang="en-US" sz="1200" dirty="0" smtClean="0"/>
              <a:t> Pump</a:t>
            </a:r>
            <a:endParaRPr lang="en-US" sz="1200" dirty="0"/>
          </a:p>
        </p:txBody>
      </p:sp>
      <p:sp>
        <p:nvSpPr>
          <p:cNvPr id="49" name="Rectangle 48"/>
          <p:cNvSpPr/>
          <p:nvPr/>
        </p:nvSpPr>
        <p:spPr>
          <a:xfrm>
            <a:off x="2895600" y="5867400"/>
            <a:ext cx="2514600" cy="762000"/>
          </a:xfrm>
          <a:prstGeom prst="rect">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51" name="Elbow Connector 50"/>
          <p:cNvCxnSpPr/>
          <p:nvPr/>
        </p:nvCxnSpPr>
        <p:spPr>
          <a:xfrm rot="5400000">
            <a:off x="3276600" y="5410200"/>
            <a:ext cx="457200" cy="457200"/>
          </a:xfrm>
          <a:prstGeom prst="bentConnector3">
            <a:avLst>
              <a:gd name="adj1" fmla="val 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H="1">
            <a:off x="4572000" y="5410200"/>
            <a:ext cx="457200" cy="457200"/>
          </a:xfrm>
          <a:prstGeom prst="bentConnector3">
            <a:avLst>
              <a:gd name="adj1" fmla="val 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505200" y="6096000"/>
            <a:ext cx="1354858" cy="276999"/>
          </a:xfrm>
          <a:prstGeom prst="rect">
            <a:avLst/>
          </a:prstGeom>
          <a:noFill/>
        </p:spPr>
        <p:txBody>
          <a:bodyPr wrap="none" rtlCol="0">
            <a:spAutoFit/>
          </a:bodyPr>
          <a:lstStyle/>
          <a:p>
            <a:r>
              <a:rPr lang="en-US" sz="1200" dirty="0" smtClean="0"/>
              <a:t>Conditioned Space</a:t>
            </a:r>
            <a:endParaRPr lang="en-US" sz="1200" dirty="0"/>
          </a:p>
        </p:txBody>
      </p:sp>
      <p:grpSp>
        <p:nvGrpSpPr>
          <p:cNvPr id="3" name="Group 88"/>
          <p:cNvGrpSpPr/>
          <p:nvPr/>
        </p:nvGrpSpPr>
        <p:grpSpPr>
          <a:xfrm>
            <a:off x="381000" y="2438400"/>
            <a:ext cx="4953000" cy="2286000"/>
            <a:chOff x="381000" y="2438400"/>
            <a:chExt cx="4953000" cy="2286000"/>
          </a:xfrm>
        </p:grpSpPr>
        <p:sp>
          <p:nvSpPr>
            <p:cNvPr id="42" name="Rounded Rectangle 41"/>
            <p:cNvSpPr/>
            <p:nvPr/>
          </p:nvSpPr>
          <p:spPr>
            <a:xfrm>
              <a:off x="2895600" y="2438400"/>
              <a:ext cx="2438400" cy="2286000"/>
            </a:xfrm>
            <a:prstGeom prst="roundRect">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7" name="Group 82"/>
            <p:cNvGrpSpPr/>
            <p:nvPr/>
          </p:nvGrpSpPr>
          <p:grpSpPr>
            <a:xfrm>
              <a:off x="381000" y="3200400"/>
              <a:ext cx="2514600" cy="1015663"/>
              <a:chOff x="381000" y="3200400"/>
              <a:chExt cx="2514600" cy="1015663"/>
            </a:xfrm>
          </p:grpSpPr>
          <p:sp>
            <p:nvSpPr>
              <p:cNvPr id="57" name="TextBox 56"/>
              <p:cNvSpPr txBox="1"/>
              <p:nvPr/>
            </p:nvSpPr>
            <p:spPr>
              <a:xfrm>
                <a:off x="381000" y="3200400"/>
                <a:ext cx="1600200" cy="101566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rgbClr val="00B050"/>
                    </a:solidFill>
                  </a:rPr>
                  <a:t>Current 550/590 Chiller Standard and Certification focus</a:t>
                </a:r>
              </a:p>
              <a:p>
                <a:r>
                  <a:rPr lang="en-US" sz="1200" dirty="0" smtClean="0">
                    <a:solidFill>
                      <a:srgbClr val="00B050"/>
                    </a:solidFill>
                  </a:rPr>
                  <a:t>ASHRAE 90.1 </a:t>
                </a:r>
                <a:r>
                  <a:rPr lang="en-US" sz="1200" b="1" dirty="0" smtClean="0">
                    <a:solidFill>
                      <a:srgbClr val="00B050"/>
                    </a:solidFill>
                  </a:rPr>
                  <a:t>Full and part load efficiency</a:t>
                </a:r>
                <a:endParaRPr lang="en-US" sz="1200" b="1" dirty="0">
                  <a:solidFill>
                    <a:srgbClr val="00B050"/>
                  </a:solidFill>
                </a:endParaRPr>
              </a:p>
            </p:txBody>
          </p:sp>
          <p:cxnSp>
            <p:nvCxnSpPr>
              <p:cNvPr id="59" name="Straight Arrow Connector 58"/>
              <p:cNvCxnSpPr>
                <a:stCxn id="57" idx="3"/>
                <a:endCxn id="42" idx="1"/>
              </p:cNvCxnSpPr>
              <p:nvPr/>
            </p:nvCxnSpPr>
            <p:spPr>
              <a:xfrm flipV="1">
                <a:off x="1981200" y="3581400"/>
                <a:ext cx="914400" cy="1268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0" name="Group 81"/>
          <p:cNvGrpSpPr/>
          <p:nvPr/>
        </p:nvGrpSpPr>
        <p:grpSpPr>
          <a:xfrm>
            <a:off x="990600" y="1066800"/>
            <a:ext cx="2667000" cy="1015663"/>
            <a:chOff x="990600" y="1066800"/>
            <a:chExt cx="2667000" cy="1015663"/>
          </a:xfrm>
        </p:grpSpPr>
        <p:sp>
          <p:nvSpPr>
            <p:cNvPr id="63" name="TextBox 62"/>
            <p:cNvSpPr txBox="1"/>
            <p:nvPr/>
          </p:nvSpPr>
          <p:spPr>
            <a:xfrm>
              <a:off x="990600" y="1066800"/>
              <a:ext cx="14478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ASHRAE  90.1 fan power requirement, </a:t>
              </a:r>
              <a:r>
                <a:rPr lang="en-US" sz="1200" b="1" dirty="0" smtClean="0">
                  <a:solidFill>
                    <a:srgbClr val="FF0000"/>
                  </a:solidFill>
                </a:rPr>
                <a:t>no approach requirement and ignore water use</a:t>
              </a:r>
              <a:endParaRPr lang="en-US" sz="1200" b="1" dirty="0">
                <a:solidFill>
                  <a:srgbClr val="FF0000"/>
                </a:solidFill>
              </a:endParaRPr>
            </a:p>
          </p:txBody>
        </p:sp>
        <p:cxnSp>
          <p:nvCxnSpPr>
            <p:cNvPr id="65" name="Straight Arrow Connector 64"/>
            <p:cNvCxnSpPr>
              <a:stCxn id="63" idx="3"/>
              <a:endCxn id="5" idx="1"/>
            </p:cNvCxnSpPr>
            <p:nvPr/>
          </p:nvCxnSpPr>
          <p:spPr>
            <a:xfrm>
              <a:off x="2438400" y="1574632"/>
              <a:ext cx="1219200" cy="636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83"/>
          <p:cNvGrpSpPr/>
          <p:nvPr/>
        </p:nvGrpSpPr>
        <p:grpSpPr>
          <a:xfrm>
            <a:off x="6248400" y="2362203"/>
            <a:ext cx="2514600" cy="907194"/>
            <a:chOff x="6248400" y="2362203"/>
            <a:chExt cx="2133600" cy="907194"/>
          </a:xfrm>
        </p:grpSpPr>
        <p:sp>
          <p:nvSpPr>
            <p:cNvPr id="67" name="TextBox 66"/>
            <p:cNvSpPr txBox="1"/>
            <p:nvPr/>
          </p:nvSpPr>
          <p:spPr>
            <a:xfrm>
              <a:off x="6934200" y="2438400"/>
              <a:ext cx="14478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rgbClr val="FF0000"/>
                  </a:solidFill>
                </a:rPr>
                <a:t>No focus on condenser water pumping power other than a pipe sizing requirement</a:t>
              </a:r>
              <a:endParaRPr lang="en-US" sz="1200" dirty="0">
                <a:solidFill>
                  <a:srgbClr val="FF0000"/>
                </a:solidFill>
              </a:endParaRPr>
            </a:p>
          </p:txBody>
        </p:sp>
        <p:cxnSp>
          <p:nvCxnSpPr>
            <p:cNvPr id="69" name="Straight Arrow Connector 68"/>
            <p:cNvCxnSpPr>
              <a:stCxn id="67" idx="1"/>
            </p:cNvCxnSpPr>
            <p:nvPr/>
          </p:nvCxnSpPr>
          <p:spPr>
            <a:xfrm flipH="1" flipV="1">
              <a:off x="6248400" y="2362203"/>
              <a:ext cx="685800" cy="4916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84"/>
          <p:cNvGrpSpPr/>
          <p:nvPr/>
        </p:nvGrpSpPr>
        <p:grpSpPr>
          <a:xfrm>
            <a:off x="6019800" y="3733800"/>
            <a:ext cx="2590800" cy="914400"/>
            <a:chOff x="6019800" y="3733800"/>
            <a:chExt cx="2590800" cy="914400"/>
          </a:xfrm>
        </p:grpSpPr>
        <p:sp>
          <p:nvSpPr>
            <p:cNvPr id="70" name="TextBox 69"/>
            <p:cNvSpPr txBox="1"/>
            <p:nvPr/>
          </p:nvSpPr>
          <p:spPr>
            <a:xfrm>
              <a:off x="7086600" y="3733800"/>
              <a:ext cx="1524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rgbClr val="FF0000"/>
                  </a:solidFill>
                </a:rPr>
                <a:t>No focus on chilled  water pumping power other than pipe sizing</a:t>
              </a:r>
              <a:endParaRPr lang="en-US" sz="1200" dirty="0">
                <a:solidFill>
                  <a:srgbClr val="FF0000"/>
                </a:solidFill>
              </a:endParaRPr>
            </a:p>
          </p:txBody>
        </p:sp>
        <p:cxnSp>
          <p:nvCxnSpPr>
            <p:cNvPr id="72" name="Straight Arrow Connector 71"/>
            <p:cNvCxnSpPr/>
            <p:nvPr/>
          </p:nvCxnSpPr>
          <p:spPr>
            <a:xfrm flipH="1">
              <a:off x="6019800" y="4191000"/>
              <a:ext cx="1066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85"/>
          <p:cNvGrpSpPr/>
          <p:nvPr/>
        </p:nvGrpSpPr>
        <p:grpSpPr>
          <a:xfrm>
            <a:off x="5029200" y="5105400"/>
            <a:ext cx="3810000" cy="646331"/>
            <a:chOff x="4343400" y="5410200"/>
            <a:chExt cx="3810000" cy="646331"/>
          </a:xfrm>
        </p:grpSpPr>
        <p:sp>
          <p:nvSpPr>
            <p:cNvPr id="73" name="TextBox 72"/>
            <p:cNvSpPr txBox="1"/>
            <p:nvPr/>
          </p:nvSpPr>
          <p:spPr>
            <a:xfrm>
              <a:off x="6248400" y="5410200"/>
              <a:ext cx="19050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rgbClr val="FF0000"/>
                  </a:solidFill>
                </a:rPr>
                <a:t>No focus on duct pressure drop and very little on applied fan power</a:t>
              </a:r>
              <a:endParaRPr lang="en-US" sz="1200" dirty="0">
                <a:solidFill>
                  <a:srgbClr val="FF0000"/>
                </a:solidFill>
              </a:endParaRPr>
            </a:p>
          </p:txBody>
        </p:sp>
        <p:cxnSp>
          <p:nvCxnSpPr>
            <p:cNvPr id="77" name="Straight Arrow Connector 76"/>
            <p:cNvCxnSpPr>
              <a:stCxn id="73" idx="1"/>
            </p:cNvCxnSpPr>
            <p:nvPr/>
          </p:nvCxnSpPr>
          <p:spPr>
            <a:xfrm flipH="1">
              <a:off x="4343400" y="5733366"/>
              <a:ext cx="1905000" cy="2102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86"/>
          <p:cNvGrpSpPr/>
          <p:nvPr/>
        </p:nvGrpSpPr>
        <p:grpSpPr>
          <a:xfrm>
            <a:off x="762000" y="5943600"/>
            <a:ext cx="2133600" cy="646331"/>
            <a:chOff x="762000" y="5943600"/>
            <a:chExt cx="2133600" cy="646331"/>
          </a:xfrm>
        </p:grpSpPr>
        <p:sp>
          <p:nvSpPr>
            <p:cNvPr id="78" name="TextBox 77"/>
            <p:cNvSpPr txBox="1"/>
            <p:nvPr/>
          </p:nvSpPr>
          <p:spPr>
            <a:xfrm>
              <a:off x="762000" y="5943600"/>
              <a:ext cx="144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rgbClr val="FF0000"/>
                  </a:solidFill>
                </a:rPr>
                <a:t>Very little focus on the effective air distribution</a:t>
              </a:r>
              <a:endParaRPr lang="en-US" sz="1200" dirty="0">
                <a:solidFill>
                  <a:srgbClr val="FF0000"/>
                </a:solidFill>
              </a:endParaRPr>
            </a:p>
          </p:txBody>
        </p:sp>
        <p:cxnSp>
          <p:nvCxnSpPr>
            <p:cNvPr id="80" name="Straight Arrow Connector 79"/>
            <p:cNvCxnSpPr>
              <a:stCxn id="78" idx="3"/>
              <a:endCxn id="49" idx="1"/>
            </p:cNvCxnSpPr>
            <p:nvPr/>
          </p:nvCxnSpPr>
          <p:spPr>
            <a:xfrm flipV="1">
              <a:off x="2209800" y="6248400"/>
              <a:ext cx="685800" cy="183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6400800" y="990600"/>
            <a:ext cx="2209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rgbClr val="FF0000"/>
                </a:solidFill>
              </a:rPr>
              <a:t>Do not address multiple chillers and towers although most are applied that way</a:t>
            </a:r>
            <a:endParaRPr lang="en-US" sz="1200" dirty="0">
              <a:solidFill>
                <a:srgbClr val="FF0000"/>
              </a:solidFill>
            </a:endParaRPr>
          </a:p>
        </p:txBody>
      </p:sp>
      <p:cxnSp>
        <p:nvCxnSpPr>
          <p:cNvPr id="91" name="Straight Arrow Connector 90"/>
          <p:cNvCxnSpPr/>
          <p:nvPr/>
        </p:nvCxnSpPr>
        <p:spPr>
          <a:xfrm>
            <a:off x="3124200" y="5334000"/>
            <a:ext cx="60960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60"/>
          <p:cNvGrpSpPr/>
          <p:nvPr/>
        </p:nvGrpSpPr>
        <p:grpSpPr>
          <a:xfrm>
            <a:off x="152400" y="5029200"/>
            <a:ext cx="2438400" cy="646331"/>
            <a:chOff x="152400" y="5029200"/>
            <a:chExt cx="2438400" cy="646331"/>
          </a:xfrm>
        </p:grpSpPr>
        <p:sp>
          <p:nvSpPr>
            <p:cNvPr id="92" name="TextBox 91"/>
            <p:cNvSpPr txBox="1"/>
            <p:nvPr/>
          </p:nvSpPr>
          <p:spPr>
            <a:xfrm>
              <a:off x="152400" y="5029200"/>
              <a:ext cx="1905000" cy="64633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rgbClr val="FF0000"/>
                  </a:solidFill>
                </a:rPr>
                <a:t>No integration of economizers, exhaust fans, ERV and IAQ</a:t>
              </a:r>
              <a:endParaRPr lang="en-US" sz="1200" dirty="0">
                <a:solidFill>
                  <a:srgbClr val="FF0000"/>
                </a:solidFill>
              </a:endParaRPr>
            </a:p>
          </p:txBody>
        </p:sp>
        <p:cxnSp>
          <p:nvCxnSpPr>
            <p:cNvPr id="60" name="Straight Arrow Connector 59"/>
            <p:cNvCxnSpPr>
              <a:stCxn id="92" idx="3"/>
            </p:cNvCxnSpPr>
            <p:nvPr/>
          </p:nvCxnSpPr>
          <p:spPr>
            <a:xfrm flipV="1">
              <a:off x="2057400" y="5334002"/>
              <a:ext cx="533400" cy="183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2514600" y="5197418"/>
            <a:ext cx="671979" cy="461665"/>
          </a:xfrm>
          <a:prstGeom prst="rect">
            <a:avLst/>
          </a:prstGeom>
          <a:noFill/>
        </p:spPr>
        <p:txBody>
          <a:bodyPr wrap="none" rtlCol="0">
            <a:spAutoFit/>
          </a:bodyPr>
          <a:lstStyle/>
          <a:p>
            <a:r>
              <a:rPr lang="en-US" sz="1200" dirty="0" smtClean="0"/>
              <a:t>Outside</a:t>
            </a:r>
          </a:p>
          <a:p>
            <a:r>
              <a:rPr lang="en-US" sz="1200" dirty="0" smtClean="0"/>
              <a:t>Air</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39762"/>
          </a:xfrm>
        </p:spPr>
        <p:txBody>
          <a:bodyPr/>
          <a:lstStyle/>
          <a:p>
            <a:r>
              <a:rPr lang="en-US" dirty="0" smtClean="0"/>
              <a:t>Chilled Water System Example (Current)</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43</a:t>
            </a:fld>
            <a:endParaRPr lang="en-US" dirty="0"/>
          </a:p>
        </p:txBody>
      </p:sp>
      <p:pic>
        <p:nvPicPr>
          <p:cNvPr id="1027" name="Picture 3"/>
          <p:cNvPicPr preferRelativeResize="0">
            <a:picLocks noChangeArrowheads="1"/>
          </p:cNvPicPr>
          <p:nvPr/>
        </p:nvPicPr>
        <p:blipFill>
          <a:blip r:embed="rId2" cstate="print"/>
          <a:srcRect/>
          <a:stretch>
            <a:fillRect/>
          </a:stretch>
        </p:blipFill>
        <p:spPr bwMode="auto">
          <a:xfrm>
            <a:off x="2362200" y="1295400"/>
            <a:ext cx="4724400" cy="5006975"/>
          </a:xfrm>
          <a:prstGeom prst="rect">
            <a:avLst/>
          </a:prstGeom>
          <a:solidFill>
            <a:srgbClr val="FF0000"/>
          </a:solidFill>
          <a:ln>
            <a:noFill/>
          </a:ln>
        </p:spPr>
      </p:pic>
      <p:sp>
        <p:nvSpPr>
          <p:cNvPr id="7" name="Rectangle 6"/>
          <p:cNvSpPr/>
          <p:nvPr/>
        </p:nvSpPr>
        <p:spPr>
          <a:xfrm>
            <a:off x="4800600" y="1295400"/>
            <a:ext cx="1371600" cy="914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819400" y="1447800"/>
            <a:ext cx="609600" cy="4572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4800" y="762000"/>
            <a:ext cx="5750420" cy="369332"/>
          </a:xfrm>
          <a:prstGeom prst="rect">
            <a:avLst/>
          </a:prstGeom>
          <a:noFill/>
        </p:spPr>
        <p:txBody>
          <a:bodyPr wrap="none" rtlCol="0">
            <a:spAutoFit/>
          </a:bodyPr>
          <a:lstStyle/>
          <a:p>
            <a:r>
              <a:rPr lang="en-US" sz="1800" dirty="0" smtClean="0"/>
              <a:t>Current ASHRAE 90.1 Regulations (Prescriptive Approach)</a:t>
            </a:r>
            <a:endParaRPr lang="en-US" sz="1800" dirty="0"/>
          </a:p>
        </p:txBody>
      </p:sp>
      <p:sp>
        <p:nvSpPr>
          <p:cNvPr id="10" name="TextBox 9"/>
          <p:cNvSpPr txBox="1"/>
          <p:nvPr/>
        </p:nvSpPr>
        <p:spPr>
          <a:xfrm>
            <a:off x="4876800" y="1295400"/>
            <a:ext cx="1313501" cy="276999"/>
          </a:xfrm>
          <a:prstGeom prst="rect">
            <a:avLst/>
          </a:prstGeom>
          <a:noFill/>
        </p:spPr>
        <p:txBody>
          <a:bodyPr wrap="none" rtlCol="0">
            <a:spAutoFit/>
          </a:bodyPr>
          <a:lstStyle/>
          <a:p>
            <a:r>
              <a:rPr lang="en-US" sz="1200" dirty="0" smtClean="0"/>
              <a:t>Full Load &amp; IPLV</a:t>
            </a:r>
            <a:endParaRPr lang="en-US" sz="1200" dirty="0"/>
          </a:p>
        </p:txBody>
      </p:sp>
      <p:sp>
        <p:nvSpPr>
          <p:cNvPr id="11" name="TextBox 10"/>
          <p:cNvSpPr txBox="1"/>
          <p:nvPr/>
        </p:nvSpPr>
        <p:spPr>
          <a:xfrm>
            <a:off x="2749865" y="1094601"/>
            <a:ext cx="755335" cy="276999"/>
          </a:xfrm>
          <a:prstGeom prst="rect">
            <a:avLst/>
          </a:prstGeom>
          <a:noFill/>
        </p:spPr>
        <p:txBody>
          <a:bodyPr wrap="none" rtlCol="0">
            <a:spAutoFit/>
          </a:bodyPr>
          <a:lstStyle/>
          <a:p>
            <a:r>
              <a:rPr lang="en-US" sz="1200" dirty="0" smtClean="0"/>
              <a:t>HP/GPM</a:t>
            </a:r>
            <a:endParaRPr lang="en-US" sz="1200" dirty="0"/>
          </a:p>
        </p:txBody>
      </p:sp>
      <p:sp>
        <p:nvSpPr>
          <p:cNvPr id="12" name="Rectangle 11"/>
          <p:cNvSpPr/>
          <p:nvPr/>
        </p:nvSpPr>
        <p:spPr>
          <a:xfrm>
            <a:off x="2819400" y="2743200"/>
            <a:ext cx="609600" cy="4572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800600" y="2514600"/>
            <a:ext cx="1371600" cy="1143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800600" y="2514600"/>
            <a:ext cx="1313501" cy="276999"/>
          </a:xfrm>
          <a:prstGeom prst="rect">
            <a:avLst/>
          </a:prstGeom>
          <a:noFill/>
        </p:spPr>
        <p:txBody>
          <a:bodyPr wrap="none" rtlCol="0">
            <a:spAutoFit/>
          </a:bodyPr>
          <a:lstStyle/>
          <a:p>
            <a:r>
              <a:rPr lang="en-US" sz="1200" dirty="0" smtClean="0"/>
              <a:t>Full Load &amp; IPLV</a:t>
            </a:r>
            <a:endParaRPr lang="en-US" sz="1200" dirty="0"/>
          </a:p>
        </p:txBody>
      </p:sp>
      <p:sp>
        <p:nvSpPr>
          <p:cNvPr id="15" name="TextBox 14"/>
          <p:cNvSpPr txBox="1"/>
          <p:nvPr/>
        </p:nvSpPr>
        <p:spPr>
          <a:xfrm>
            <a:off x="2826065" y="2390001"/>
            <a:ext cx="755335" cy="276999"/>
          </a:xfrm>
          <a:prstGeom prst="rect">
            <a:avLst/>
          </a:prstGeom>
          <a:noFill/>
        </p:spPr>
        <p:txBody>
          <a:bodyPr wrap="none" rtlCol="0">
            <a:spAutoFit/>
          </a:bodyPr>
          <a:lstStyle/>
          <a:p>
            <a:r>
              <a:rPr lang="en-US" sz="1200" dirty="0" smtClean="0"/>
              <a:t>HP/GPM</a:t>
            </a:r>
            <a:endParaRPr lang="en-US" sz="1200" dirty="0"/>
          </a:p>
        </p:txBody>
      </p:sp>
      <p:sp>
        <p:nvSpPr>
          <p:cNvPr id="16" name="TextBox 15"/>
          <p:cNvSpPr txBox="1"/>
          <p:nvPr/>
        </p:nvSpPr>
        <p:spPr>
          <a:xfrm>
            <a:off x="3352800" y="4038600"/>
            <a:ext cx="1096775" cy="461665"/>
          </a:xfrm>
          <a:prstGeom prst="rect">
            <a:avLst/>
          </a:prstGeom>
          <a:noFill/>
        </p:spPr>
        <p:txBody>
          <a:bodyPr wrap="none" rtlCol="0">
            <a:spAutoFit/>
          </a:bodyPr>
          <a:lstStyle/>
          <a:p>
            <a:pPr algn="ctr"/>
            <a:r>
              <a:rPr lang="en-US" sz="1200" dirty="0" smtClean="0"/>
              <a:t>Maximum Fan</a:t>
            </a:r>
            <a:br>
              <a:rPr lang="en-US" sz="1200" dirty="0" smtClean="0"/>
            </a:br>
            <a:r>
              <a:rPr lang="en-US" sz="1200" dirty="0" smtClean="0"/>
              <a:t> Power</a:t>
            </a:r>
            <a:endParaRPr lang="en-US" sz="1200" dirty="0"/>
          </a:p>
        </p:txBody>
      </p:sp>
      <p:sp>
        <p:nvSpPr>
          <p:cNvPr id="18" name="Oval 17"/>
          <p:cNvSpPr/>
          <p:nvPr/>
        </p:nvSpPr>
        <p:spPr>
          <a:xfrm>
            <a:off x="4419600" y="1447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553200" y="2133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553200" y="3429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495800" y="2971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962400" y="3124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886200" y="1752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096000" y="4038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4114800" y="5181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114800" y="6172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410200" y="46482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4953000" y="44958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819400" y="5943600"/>
            <a:ext cx="304800" cy="153888"/>
          </a:xfrm>
          <a:prstGeom prst="rect">
            <a:avLst/>
          </a:prstGeom>
          <a:noFill/>
          <a:ln>
            <a:solidFill>
              <a:schemeClr val="tx1"/>
            </a:solidFill>
          </a:ln>
        </p:spPr>
        <p:txBody>
          <a:bodyPr wrap="square" rtlCol="0">
            <a:spAutoFit/>
          </a:bodyPr>
          <a:lstStyle/>
          <a:p>
            <a:r>
              <a:rPr lang="en-US" sz="400" dirty="0" smtClean="0"/>
              <a:t>CO2</a:t>
            </a:r>
            <a:endParaRPr lang="en-US" sz="400" dirty="0"/>
          </a:p>
        </p:txBody>
      </p:sp>
      <p:sp>
        <p:nvSpPr>
          <p:cNvPr id="30" name="Oval 29"/>
          <p:cNvSpPr/>
          <p:nvPr/>
        </p:nvSpPr>
        <p:spPr>
          <a:xfrm>
            <a:off x="3200400" y="59436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3810000" y="4495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5105400" y="563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381000" y="2819400"/>
            <a:ext cx="304800" cy="152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685800" y="2667000"/>
            <a:ext cx="1584536" cy="461665"/>
          </a:xfrm>
          <a:prstGeom prst="rect">
            <a:avLst/>
          </a:prstGeom>
          <a:noFill/>
        </p:spPr>
        <p:txBody>
          <a:bodyPr wrap="none" rtlCol="0">
            <a:spAutoFit/>
          </a:bodyPr>
          <a:lstStyle/>
          <a:p>
            <a:r>
              <a:rPr lang="en-US" sz="1200" dirty="0" smtClean="0"/>
              <a:t>Component Efficiency</a:t>
            </a:r>
            <a:br>
              <a:rPr lang="en-US" sz="1200" dirty="0" smtClean="0"/>
            </a:br>
            <a:r>
              <a:rPr lang="en-US" sz="1200" dirty="0" smtClean="0"/>
              <a:t> Requirements</a:t>
            </a:r>
            <a:endParaRPr lang="en-US" sz="1200" dirty="0"/>
          </a:p>
        </p:txBody>
      </p:sp>
      <p:sp>
        <p:nvSpPr>
          <p:cNvPr id="36" name="Oval 35"/>
          <p:cNvSpPr/>
          <p:nvPr/>
        </p:nvSpPr>
        <p:spPr>
          <a:xfrm>
            <a:off x="457200" y="3276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457200" y="36195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685800" y="3124200"/>
            <a:ext cx="1268296" cy="276999"/>
          </a:xfrm>
          <a:prstGeom prst="rect">
            <a:avLst/>
          </a:prstGeom>
          <a:noFill/>
        </p:spPr>
        <p:txBody>
          <a:bodyPr wrap="none" rtlCol="0">
            <a:spAutoFit/>
          </a:bodyPr>
          <a:lstStyle/>
          <a:p>
            <a:r>
              <a:rPr lang="en-US" sz="1200" dirty="0" smtClean="0"/>
              <a:t>No Requirements</a:t>
            </a:r>
            <a:endParaRPr lang="en-US" sz="1200" dirty="0"/>
          </a:p>
        </p:txBody>
      </p:sp>
      <p:sp>
        <p:nvSpPr>
          <p:cNvPr id="39" name="TextBox 38"/>
          <p:cNvSpPr txBox="1"/>
          <p:nvPr/>
        </p:nvSpPr>
        <p:spPr>
          <a:xfrm>
            <a:off x="609600" y="3505200"/>
            <a:ext cx="1818126" cy="276999"/>
          </a:xfrm>
          <a:prstGeom prst="rect">
            <a:avLst/>
          </a:prstGeom>
          <a:noFill/>
        </p:spPr>
        <p:txBody>
          <a:bodyPr wrap="none" rtlCol="0">
            <a:spAutoFit/>
          </a:bodyPr>
          <a:lstStyle/>
          <a:p>
            <a:r>
              <a:rPr lang="en-US" sz="1200" dirty="0" smtClean="0"/>
              <a:t>Prescriptive Requirements</a:t>
            </a:r>
            <a:endParaRPr lang="en-US" sz="1200" dirty="0"/>
          </a:p>
        </p:txBody>
      </p:sp>
      <p:sp>
        <p:nvSpPr>
          <p:cNvPr id="40" name="Oval 39"/>
          <p:cNvSpPr/>
          <p:nvPr/>
        </p:nvSpPr>
        <p:spPr>
          <a:xfrm>
            <a:off x="6172200" y="25908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3276600" y="28194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3200400" y="15240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4267200" y="44958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6172200" y="13716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Chilled Water System Example (Proposed)</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44</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438400" y="1447800"/>
            <a:ext cx="4724400" cy="4778375"/>
          </a:xfrm>
          <a:prstGeom prst="rect">
            <a:avLst/>
          </a:prstGeom>
          <a:noFill/>
          <a:ln w="9525">
            <a:noFill/>
            <a:miter lim="800000"/>
            <a:headEnd/>
            <a:tailEnd/>
          </a:ln>
        </p:spPr>
      </p:pic>
      <p:sp>
        <p:nvSpPr>
          <p:cNvPr id="7" name="Rectangle 6"/>
          <p:cNvSpPr/>
          <p:nvPr/>
        </p:nvSpPr>
        <p:spPr>
          <a:xfrm>
            <a:off x="2438400" y="1143000"/>
            <a:ext cx="4876800" cy="52578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4800" y="772883"/>
            <a:ext cx="2826479" cy="369332"/>
          </a:xfrm>
          <a:prstGeom prst="rect">
            <a:avLst/>
          </a:prstGeom>
          <a:noFill/>
        </p:spPr>
        <p:txBody>
          <a:bodyPr wrap="none" rtlCol="0">
            <a:spAutoFit/>
          </a:bodyPr>
          <a:lstStyle/>
          <a:p>
            <a:r>
              <a:rPr lang="en-US" sz="1800" dirty="0" smtClean="0"/>
              <a:t>Proposed Systems Approach</a:t>
            </a:r>
            <a:endParaRPr lang="en-US" sz="1800" dirty="0"/>
          </a:p>
        </p:txBody>
      </p:sp>
      <p:sp>
        <p:nvSpPr>
          <p:cNvPr id="16" name="TextBox 15"/>
          <p:cNvSpPr txBox="1"/>
          <p:nvPr/>
        </p:nvSpPr>
        <p:spPr>
          <a:xfrm>
            <a:off x="4343400" y="4267200"/>
            <a:ext cx="1096775" cy="461665"/>
          </a:xfrm>
          <a:prstGeom prst="rect">
            <a:avLst/>
          </a:prstGeom>
          <a:noFill/>
        </p:spPr>
        <p:txBody>
          <a:bodyPr wrap="none" rtlCol="0">
            <a:spAutoFit/>
          </a:bodyPr>
          <a:lstStyle/>
          <a:p>
            <a:pPr algn="ctr"/>
            <a:r>
              <a:rPr lang="en-US" sz="1200" dirty="0" smtClean="0"/>
              <a:t>Maximum Fan</a:t>
            </a:r>
            <a:br>
              <a:rPr lang="en-US" sz="1200" dirty="0" smtClean="0"/>
            </a:br>
            <a:r>
              <a:rPr lang="en-US" sz="1200" dirty="0" smtClean="0"/>
              <a:t> Power</a:t>
            </a:r>
            <a:endParaRPr lang="en-US" sz="1200" dirty="0"/>
          </a:p>
        </p:txBody>
      </p:sp>
      <p:sp>
        <p:nvSpPr>
          <p:cNvPr id="29" name="TextBox 28"/>
          <p:cNvSpPr txBox="1"/>
          <p:nvPr/>
        </p:nvSpPr>
        <p:spPr>
          <a:xfrm>
            <a:off x="3810000" y="6172200"/>
            <a:ext cx="304800" cy="153888"/>
          </a:xfrm>
          <a:prstGeom prst="rect">
            <a:avLst/>
          </a:prstGeom>
          <a:noFill/>
          <a:ln>
            <a:solidFill>
              <a:schemeClr val="tx1"/>
            </a:solidFill>
          </a:ln>
        </p:spPr>
        <p:txBody>
          <a:bodyPr wrap="square" rtlCol="0">
            <a:spAutoFit/>
          </a:bodyPr>
          <a:lstStyle/>
          <a:p>
            <a:r>
              <a:rPr lang="en-US" sz="400" dirty="0" smtClean="0"/>
              <a:t>CO2</a:t>
            </a:r>
            <a:endParaRPr lang="en-US" sz="400" dirty="0"/>
          </a:p>
        </p:txBody>
      </p:sp>
      <p:sp>
        <p:nvSpPr>
          <p:cNvPr id="50" name="TextBox 49"/>
          <p:cNvSpPr txBox="1"/>
          <p:nvPr/>
        </p:nvSpPr>
        <p:spPr>
          <a:xfrm>
            <a:off x="2667000" y="1143000"/>
            <a:ext cx="4378378" cy="338554"/>
          </a:xfrm>
          <a:prstGeom prst="rect">
            <a:avLst/>
          </a:prstGeom>
          <a:noFill/>
        </p:spPr>
        <p:txBody>
          <a:bodyPr wrap="none" rtlCol="0">
            <a:spAutoFit/>
          </a:bodyPr>
          <a:lstStyle/>
          <a:p>
            <a:r>
              <a:rPr lang="en-US" dirty="0" smtClean="0"/>
              <a:t>Annualized HVAC System Efficiency (annualized)</a:t>
            </a:r>
            <a:endParaRPr lang="en-US" dirty="0"/>
          </a:p>
        </p:txBody>
      </p:sp>
      <p:sp>
        <p:nvSpPr>
          <p:cNvPr id="51" name="TextBox 50"/>
          <p:cNvSpPr txBox="1"/>
          <p:nvPr/>
        </p:nvSpPr>
        <p:spPr>
          <a:xfrm>
            <a:off x="304800" y="1828800"/>
            <a:ext cx="16764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Overall Efficiency Minimum Set by climate zone and building type and then component efficiencies can be traded off to meet the overall targets</a:t>
            </a:r>
            <a:endParaRPr lang="en-US" sz="1200" dirty="0"/>
          </a:p>
        </p:txBody>
      </p:sp>
      <p:sp>
        <p:nvSpPr>
          <p:cNvPr id="11" name="Oval 10"/>
          <p:cNvSpPr/>
          <p:nvPr/>
        </p:nvSpPr>
        <p:spPr>
          <a:xfrm>
            <a:off x="7467600" y="25908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System Level Metrics </a:t>
            </a:r>
            <a:endParaRPr lang="en-US" dirty="0"/>
          </a:p>
        </p:txBody>
      </p:sp>
      <p:sp>
        <p:nvSpPr>
          <p:cNvPr id="3" name="Content Placeholder 2"/>
          <p:cNvSpPr>
            <a:spLocks noGrp="1"/>
          </p:cNvSpPr>
          <p:nvPr>
            <p:ph idx="1"/>
          </p:nvPr>
        </p:nvSpPr>
        <p:spPr>
          <a:xfrm>
            <a:off x="304800" y="1371600"/>
            <a:ext cx="8610600" cy="4876800"/>
          </a:xfrm>
        </p:spPr>
        <p:txBody>
          <a:bodyPr/>
          <a:lstStyle/>
          <a:p>
            <a:r>
              <a:rPr lang="en-US" sz="1600" dirty="0" smtClean="0"/>
              <a:t>The following example shows what the targets might look like for a typical large office building.  </a:t>
            </a:r>
          </a:p>
          <a:p>
            <a:r>
              <a:rPr lang="en-US" sz="1600" dirty="0" smtClean="0"/>
              <a:t>We will likely use some efficiency metric like watts/ft2 or kw/ton</a:t>
            </a:r>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45</a:t>
            </a:fld>
            <a:endParaRPr lang="en-US" dirty="0"/>
          </a:p>
        </p:txBody>
      </p:sp>
      <p:sp>
        <p:nvSpPr>
          <p:cNvPr id="5" name="TextBox 4"/>
          <p:cNvSpPr txBox="1"/>
          <p:nvPr/>
        </p:nvSpPr>
        <p:spPr>
          <a:xfrm>
            <a:off x="304800" y="914400"/>
            <a:ext cx="6324600" cy="400110"/>
          </a:xfrm>
          <a:prstGeom prst="rect">
            <a:avLst/>
          </a:prstGeom>
          <a:noFill/>
        </p:spPr>
        <p:txBody>
          <a:bodyPr wrap="square" rtlCol="0">
            <a:spAutoFit/>
          </a:bodyPr>
          <a:lstStyle/>
          <a:p>
            <a:r>
              <a:rPr lang="en-US" sz="2000" dirty="0" smtClean="0"/>
              <a:t>Larger Office Building Cooling Example</a:t>
            </a:r>
            <a:endParaRPr lang="en-US" sz="2000" dirty="0"/>
          </a:p>
        </p:txBody>
      </p:sp>
      <p:pic>
        <p:nvPicPr>
          <p:cNvPr id="13314" name="Picture 2"/>
          <p:cNvPicPr>
            <a:picLocks noChangeAspect="1" noChangeArrowheads="1"/>
          </p:cNvPicPr>
          <p:nvPr/>
        </p:nvPicPr>
        <p:blipFill>
          <a:blip r:embed="rId2" cstate="print"/>
          <a:srcRect/>
          <a:stretch>
            <a:fillRect/>
          </a:stretch>
        </p:blipFill>
        <p:spPr bwMode="auto">
          <a:xfrm>
            <a:off x="1066800" y="1981200"/>
            <a:ext cx="7040563" cy="3874944"/>
          </a:xfrm>
          <a:prstGeom prst="rect">
            <a:avLst/>
          </a:prstGeom>
          <a:noFill/>
          <a:ln w="9525">
            <a:noFill/>
            <a:miter lim="800000"/>
            <a:headEnd/>
            <a:tailEnd/>
          </a:ln>
          <a:effectLst/>
        </p:spPr>
      </p:pic>
      <p:sp>
        <p:nvSpPr>
          <p:cNvPr id="8" name="TextBox 7"/>
          <p:cNvSpPr txBox="1"/>
          <p:nvPr/>
        </p:nvSpPr>
        <p:spPr>
          <a:xfrm>
            <a:off x="1600200" y="5943600"/>
            <a:ext cx="480060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smtClean="0"/>
              <a:t>Base 200 Ton AC Chiller has an 11.1 EER and 14.0 IPLV</a:t>
            </a:r>
            <a:endParaRPr lang="en-US" sz="1400" dirty="0"/>
          </a:p>
        </p:txBody>
      </p:sp>
      <p:sp>
        <p:nvSpPr>
          <p:cNvPr id="9" name="Down Arrow 8"/>
          <p:cNvSpPr/>
          <p:nvPr/>
        </p:nvSpPr>
        <p:spPr>
          <a:xfrm>
            <a:off x="7391400" y="1905000"/>
            <a:ext cx="381000" cy="381000"/>
          </a:xfrm>
          <a:prstGeom prst="down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TextBox 9"/>
          <p:cNvSpPr txBox="1"/>
          <p:nvPr/>
        </p:nvSpPr>
        <p:spPr>
          <a:xfrm>
            <a:off x="0" y="6596390"/>
            <a:ext cx="4960012" cy="261610"/>
          </a:xfrm>
          <a:prstGeom prst="rect">
            <a:avLst/>
          </a:prstGeom>
          <a:noFill/>
        </p:spPr>
        <p:txBody>
          <a:bodyPr wrap="none" rtlCol="0">
            <a:spAutoFit/>
          </a:bodyPr>
          <a:lstStyle/>
          <a:p>
            <a:r>
              <a:rPr lang="en-US" sz="1100" dirty="0" smtClean="0"/>
              <a:t>Chart prepared by Richard Lord for the ASHRAE 90.1 Chilled Water Plant Analysis</a:t>
            </a:r>
            <a:endParaRPr lang="en-US" sz="11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4 - Overall Building Energy Metrics</a:t>
            </a:r>
            <a:endParaRPr lang="en-US" dirty="0"/>
          </a:p>
        </p:txBody>
      </p:sp>
      <p:sp>
        <p:nvSpPr>
          <p:cNvPr id="3" name="Content Placeholder 2"/>
          <p:cNvSpPr>
            <a:spLocks noGrp="1"/>
          </p:cNvSpPr>
          <p:nvPr>
            <p:ph idx="1"/>
          </p:nvPr>
        </p:nvSpPr>
        <p:spPr>
          <a:xfrm>
            <a:off x="152400" y="1066800"/>
            <a:ext cx="8763000" cy="4724400"/>
          </a:xfrm>
        </p:spPr>
        <p:txBody>
          <a:bodyPr>
            <a:normAutofit lnSpcReduction="10000"/>
          </a:bodyPr>
          <a:lstStyle/>
          <a:p>
            <a:r>
              <a:rPr lang="en-US" dirty="0" smtClean="0"/>
              <a:t>Various whole building rating systems have been developed and are being developed and are being adopted in some cities, Canada, and Europe</a:t>
            </a:r>
            <a:br>
              <a:rPr lang="en-US" dirty="0" smtClean="0"/>
            </a:br>
            <a:endParaRPr lang="en-US" dirty="0" smtClean="0"/>
          </a:p>
          <a:p>
            <a:r>
              <a:rPr lang="en-US" dirty="0" smtClean="0"/>
              <a:t>These are a good approach, as they allow one to consider the complete building as a system and to optimize the energy and cost</a:t>
            </a:r>
            <a:br>
              <a:rPr lang="en-US" dirty="0" smtClean="0"/>
            </a:br>
            <a:endParaRPr lang="en-US" dirty="0" smtClean="0"/>
          </a:p>
          <a:p>
            <a:r>
              <a:rPr lang="en-US" dirty="0" smtClean="0"/>
              <a:t>But the tools to reliable predict the energy of buildings are inaccurate at this point, expensive to run and are used on less than 20% of buildings</a:t>
            </a:r>
            <a:br>
              <a:rPr lang="en-US" dirty="0" smtClean="0"/>
            </a:br>
            <a:endParaRPr lang="en-US" dirty="0" smtClean="0"/>
          </a:p>
          <a:p>
            <a:r>
              <a:rPr lang="en-US" dirty="0" smtClean="0"/>
              <a:t>AHRI and it’s members could assist in improvements to these tools</a:t>
            </a:r>
            <a:br>
              <a:rPr lang="en-US" dirty="0" smtClean="0"/>
            </a:br>
            <a:endParaRPr lang="en-US" dirty="0" smtClean="0"/>
          </a:p>
          <a:p>
            <a:pPr lvl="1"/>
            <a:r>
              <a:rPr lang="en-US" dirty="0" smtClean="0"/>
              <a:t>Provide detail model data for simulation correlations thru efforts like </a:t>
            </a:r>
            <a:r>
              <a:rPr lang="en-US" i="1" dirty="0" smtClean="0"/>
              <a:t>ASHRAE 205 - Standard Representation of Performance Simulation Data for HVAC&amp;R and Other Facility Equipment </a:t>
            </a:r>
          </a:p>
          <a:p>
            <a:pPr lvl="1"/>
            <a:r>
              <a:rPr lang="en-US" dirty="0" smtClean="0"/>
              <a:t>Develop new improved correlations and model methods for equipment</a:t>
            </a:r>
          </a:p>
          <a:p>
            <a:pPr lvl="1"/>
            <a:r>
              <a:rPr lang="en-US" dirty="0" smtClean="0"/>
              <a:t>Provide complete certified operating map data for equipment in formats that can be used with simulations tools</a:t>
            </a:r>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46</a:t>
            </a:fld>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229600" y="6477000"/>
            <a:ext cx="533400" cy="304800"/>
          </a:xfrm>
          <a:prstGeom prst="rect">
            <a:avLst/>
          </a:prstGeom>
        </p:spPr>
        <p:txBody>
          <a:bodyPr/>
          <a:lstStyle/>
          <a:p>
            <a:pPr>
              <a:defRPr/>
            </a:pPr>
            <a:fld id="{272E51F4-DD8D-46DD-BB9C-B8E2C71EF223}" type="slidenum">
              <a:rPr lang="en-US"/>
              <a:pPr>
                <a:defRPr/>
              </a:pPr>
              <a:t>47</a:t>
            </a:fld>
            <a:endParaRPr lang="en-US" dirty="0"/>
          </a:p>
        </p:txBody>
      </p:sp>
      <p:sp>
        <p:nvSpPr>
          <p:cNvPr id="435202" name="Rectangle 2"/>
          <p:cNvSpPr>
            <a:spLocks noGrp="1" noChangeArrowheads="1"/>
          </p:cNvSpPr>
          <p:nvPr>
            <p:ph type="title"/>
          </p:nvPr>
        </p:nvSpPr>
        <p:spPr/>
        <p:txBody>
          <a:bodyPr/>
          <a:lstStyle/>
          <a:p>
            <a:pPr eaLnBrk="1" hangingPunct="1">
              <a:defRPr/>
            </a:pPr>
            <a:r>
              <a:rPr lang="en-US" dirty="0" smtClean="0"/>
              <a:t>Option 4 - Whole Building Metric</a:t>
            </a:r>
          </a:p>
        </p:txBody>
      </p:sp>
      <p:sp>
        <p:nvSpPr>
          <p:cNvPr id="28676" name="Rectangle 3"/>
          <p:cNvSpPr>
            <a:spLocks noGrp="1" noChangeArrowheads="1"/>
          </p:cNvSpPr>
          <p:nvPr>
            <p:ph type="body" idx="1"/>
          </p:nvPr>
        </p:nvSpPr>
        <p:spPr>
          <a:xfrm>
            <a:off x="304800" y="990600"/>
            <a:ext cx="8534400" cy="5257800"/>
          </a:xfrm>
        </p:spPr>
        <p:txBody>
          <a:bodyPr/>
          <a:lstStyle/>
          <a:p>
            <a:pPr eaLnBrk="1" hangingPunct="1">
              <a:lnSpc>
                <a:spcPct val="80000"/>
              </a:lnSpc>
            </a:pPr>
            <a:r>
              <a:rPr lang="en-US" sz="1800" dirty="0" smtClean="0"/>
              <a:t>Globally there are initiatives underway to implement whole building metrics as well as policies involving the use of the metrics </a:t>
            </a:r>
            <a:br>
              <a:rPr lang="en-US" sz="1800" dirty="0" smtClean="0"/>
            </a:br>
            <a:endParaRPr lang="en-US" sz="1800" dirty="0" smtClean="0"/>
          </a:p>
        </p:txBody>
      </p:sp>
      <p:pic>
        <p:nvPicPr>
          <p:cNvPr id="28677" name="Picture 4"/>
          <p:cNvPicPr>
            <a:picLocks noChangeAspect="1" noChangeArrowheads="1"/>
          </p:cNvPicPr>
          <p:nvPr/>
        </p:nvPicPr>
        <p:blipFill>
          <a:blip r:embed="rId3" cstate="print"/>
          <a:srcRect/>
          <a:stretch>
            <a:fillRect/>
          </a:stretch>
        </p:blipFill>
        <p:spPr bwMode="auto">
          <a:xfrm>
            <a:off x="498606" y="1828800"/>
            <a:ext cx="1587686" cy="2057400"/>
          </a:xfrm>
          <a:prstGeom prst="rect">
            <a:avLst/>
          </a:prstGeom>
          <a:noFill/>
          <a:ln w="9525">
            <a:noFill/>
            <a:miter lim="800000"/>
            <a:headEnd/>
            <a:tailEnd/>
          </a:ln>
        </p:spPr>
      </p:pic>
      <p:pic>
        <p:nvPicPr>
          <p:cNvPr id="112643" name="Picture 3"/>
          <p:cNvPicPr>
            <a:picLocks noChangeAspect="1" noChangeArrowheads="1"/>
          </p:cNvPicPr>
          <p:nvPr/>
        </p:nvPicPr>
        <p:blipFill>
          <a:blip r:embed="rId4" cstate="print"/>
          <a:srcRect/>
          <a:stretch>
            <a:fillRect/>
          </a:stretch>
        </p:blipFill>
        <p:spPr bwMode="auto">
          <a:xfrm>
            <a:off x="2514600" y="1752600"/>
            <a:ext cx="1531654" cy="2133600"/>
          </a:xfrm>
          <a:prstGeom prst="rect">
            <a:avLst/>
          </a:prstGeom>
          <a:noFill/>
          <a:ln w="9525">
            <a:noFill/>
            <a:miter lim="800000"/>
            <a:headEnd/>
            <a:tailEnd/>
          </a:ln>
        </p:spPr>
      </p:pic>
      <p:pic>
        <p:nvPicPr>
          <p:cNvPr id="12" name="Picture 7" descr="eu building libeling"/>
          <p:cNvPicPr>
            <a:picLocks noChangeAspect="1" noChangeArrowheads="1"/>
          </p:cNvPicPr>
          <p:nvPr/>
        </p:nvPicPr>
        <p:blipFill>
          <a:blip r:embed="rId5" cstate="print"/>
          <a:srcRect/>
          <a:stretch>
            <a:fillRect/>
          </a:stretch>
        </p:blipFill>
        <p:spPr bwMode="auto">
          <a:xfrm>
            <a:off x="6781800" y="1981200"/>
            <a:ext cx="1419069" cy="2009205"/>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4801033" y="1905000"/>
            <a:ext cx="1523567" cy="2057400"/>
          </a:xfrm>
          <a:prstGeom prst="rect">
            <a:avLst/>
          </a:prstGeom>
          <a:noFill/>
          <a:ln w="9525">
            <a:noFill/>
            <a:miter lim="800000"/>
            <a:headEnd/>
            <a:tailEnd/>
          </a:ln>
        </p:spPr>
      </p:pic>
      <p:pic>
        <p:nvPicPr>
          <p:cNvPr id="112645" name="Picture 5"/>
          <p:cNvPicPr>
            <a:picLocks noChangeAspect="1" noChangeArrowheads="1"/>
          </p:cNvPicPr>
          <p:nvPr/>
        </p:nvPicPr>
        <p:blipFill>
          <a:blip r:embed="rId7" cstate="print"/>
          <a:srcRect/>
          <a:stretch>
            <a:fillRect/>
          </a:stretch>
        </p:blipFill>
        <p:spPr bwMode="auto">
          <a:xfrm>
            <a:off x="228600" y="4267200"/>
            <a:ext cx="1464590" cy="2133600"/>
          </a:xfrm>
          <a:prstGeom prst="rect">
            <a:avLst/>
          </a:prstGeom>
          <a:noFill/>
          <a:ln w="9525">
            <a:noFill/>
            <a:miter lim="800000"/>
            <a:headEnd/>
            <a:tailEnd/>
          </a:ln>
        </p:spPr>
      </p:pic>
      <p:pic>
        <p:nvPicPr>
          <p:cNvPr id="112646" name="Picture 6"/>
          <p:cNvPicPr>
            <a:picLocks noChangeAspect="1" noChangeArrowheads="1"/>
          </p:cNvPicPr>
          <p:nvPr/>
        </p:nvPicPr>
        <p:blipFill>
          <a:blip r:embed="rId8" cstate="print"/>
          <a:srcRect/>
          <a:stretch>
            <a:fillRect/>
          </a:stretch>
        </p:blipFill>
        <p:spPr bwMode="auto">
          <a:xfrm>
            <a:off x="5562600" y="4267200"/>
            <a:ext cx="1630680" cy="2160303"/>
          </a:xfrm>
          <a:prstGeom prst="rect">
            <a:avLst/>
          </a:prstGeom>
          <a:noFill/>
          <a:ln w="9525">
            <a:noFill/>
            <a:miter lim="800000"/>
            <a:headEnd/>
            <a:tailEnd/>
          </a:ln>
        </p:spPr>
      </p:pic>
      <p:pic>
        <p:nvPicPr>
          <p:cNvPr id="112647" name="Picture 7"/>
          <p:cNvPicPr>
            <a:picLocks noChangeAspect="1" noChangeArrowheads="1"/>
          </p:cNvPicPr>
          <p:nvPr/>
        </p:nvPicPr>
        <p:blipFill>
          <a:blip r:embed="rId9" cstate="print"/>
          <a:srcRect/>
          <a:stretch>
            <a:fillRect/>
          </a:stretch>
        </p:blipFill>
        <p:spPr bwMode="auto">
          <a:xfrm>
            <a:off x="3886200" y="4267200"/>
            <a:ext cx="1600200" cy="2162175"/>
          </a:xfrm>
          <a:prstGeom prst="rect">
            <a:avLst/>
          </a:prstGeom>
          <a:noFill/>
          <a:ln w="9525">
            <a:noFill/>
            <a:miter lim="800000"/>
            <a:headEnd/>
            <a:tailEnd/>
          </a:ln>
        </p:spPr>
      </p:pic>
      <p:pic>
        <p:nvPicPr>
          <p:cNvPr id="112648" name="Picture 8"/>
          <p:cNvPicPr>
            <a:picLocks noChangeAspect="1" noChangeArrowheads="1"/>
          </p:cNvPicPr>
          <p:nvPr/>
        </p:nvPicPr>
        <p:blipFill>
          <a:blip r:embed="rId10" cstate="print"/>
          <a:srcRect/>
          <a:stretch>
            <a:fillRect/>
          </a:stretch>
        </p:blipFill>
        <p:spPr bwMode="auto">
          <a:xfrm>
            <a:off x="2057400" y="4267200"/>
            <a:ext cx="1524000" cy="2108200"/>
          </a:xfrm>
          <a:prstGeom prst="rect">
            <a:avLst/>
          </a:prstGeom>
          <a:noFill/>
          <a:ln w="9525">
            <a:noFill/>
            <a:miter lim="800000"/>
            <a:headEnd/>
            <a:tailEnd/>
          </a:ln>
        </p:spPr>
      </p:pic>
      <p:sp>
        <p:nvSpPr>
          <p:cNvPr id="18" name="TextBox 17"/>
          <p:cNvSpPr txBox="1"/>
          <p:nvPr/>
        </p:nvSpPr>
        <p:spPr>
          <a:xfrm>
            <a:off x="762000" y="1524000"/>
            <a:ext cx="798617" cy="276999"/>
          </a:xfrm>
          <a:prstGeom prst="rect">
            <a:avLst/>
          </a:prstGeom>
          <a:noFill/>
        </p:spPr>
        <p:txBody>
          <a:bodyPr wrap="none" rtlCol="0">
            <a:spAutoFit/>
          </a:bodyPr>
          <a:lstStyle/>
          <a:p>
            <a:r>
              <a:rPr lang="en-US" dirty="0" smtClean="0"/>
              <a:t>ASHRAE</a:t>
            </a:r>
            <a:endParaRPr lang="en-US" dirty="0"/>
          </a:p>
        </p:txBody>
      </p:sp>
      <p:sp>
        <p:nvSpPr>
          <p:cNvPr id="19" name="TextBox 18"/>
          <p:cNvSpPr txBox="1"/>
          <p:nvPr/>
        </p:nvSpPr>
        <p:spPr>
          <a:xfrm>
            <a:off x="2362200" y="1524000"/>
            <a:ext cx="1561646" cy="276999"/>
          </a:xfrm>
          <a:prstGeom prst="rect">
            <a:avLst/>
          </a:prstGeom>
          <a:noFill/>
        </p:spPr>
        <p:txBody>
          <a:bodyPr wrap="none" rtlCol="0">
            <a:spAutoFit/>
          </a:bodyPr>
          <a:lstStyle/>
          <a:p>
            <a:r>
              <a:rPr lang="en-US" dirty="0" smtClean="0"/>
              <a:t>Germany Commercial</a:t>
            </a:r>
            <a:endParaRPr lang="en-US" dirty="0"/>
          </a:p>
        </p:txBody>
      </p:sp>
      <p:sp>
        <p:nvSpPr>
          <p:cNvPr id="20" name="TextBox 19"/>
          <p:cNvSpPr txBox="1"/>
          <p:nvPr/>
        </p:nvSpPr>
        <p:spPr>
          <a:xfrm>
            <a:off x="4648200" y="1524000"/>
            <a:ext cx="1492716" cy="276999"/>
          </a:xfrm>
          <a:prstGeom prst="rect">
            <a:avLst/>
          </a:prstGeom>
          <a:noFill/>
        </p:spPr>
        <p:txBody>
          <a:bodyPr wrap="none" rtlCol="0">
            <a:spAutoFit/>
          </a:bodyPr>
          <a:lstStyle/>
          <a:p>
            <a:r>
              <a:rPr lang="en-US" dirty="0" smtClean="0"/>
              <a:t>Germany Residential</a:t>
            </a:r>
            <a:endParaRPr lang="en-US" dirty="0"/>
          </a:p>
        </p:txBody>
      </p:sp>
      <p:sp>
        <p:nvSpPr>
          <p:cNvPr id="21" name="TextBox 20"/>
          <p:cNvSpPr txBox="1"/>
          <p:nvPr/>
        </p:nvSpPr>
        <p:spPr>
          <a:xfrm>
            <a:off x="6781800" y="1524000"/>
            <a:ext cx="1199367" cy="276999"/>
          </a:xfrm>
          <a:prstGeom prst="rect">
            <a:avLst/>
          </a:prstGeom>
          <a:noFill/>
        </p:spPr>
        <p:txBody>
          <a:bodyPr wrap="none" rtlCol="0">
            <a:spAutoFit/>
          </a:bodyPr>
          <a:lstStyle/>
          <a:p>
            <a:r>
              <a:rPr lang="en-US" dirty="0" smtClean="0"/>
              <a:t>European Union</a:t>
            </a:r>
            <a:endParaRPr lang="en-US" dirty="0"/>
          </a:p>
        </p:txBody>
      </p:sp>
      <p:sp>
        <p:nvSpPr>
          <p:cNvPr id="22" name="TextBox 21"/>
          <p:cNvSpPr txBox="1"/>
          <p:nvPr/>
        </p:nvSpPr>
        <p:spPr>
          <a:xfrm>
            <a:off x="762000" y="4038600"/>
            <a:ext cx="553357" cy="276999"/>
          </a:xfrm>
          <a:prstGeom prst="rect">
            <a:avLst/>
          </a:prstGeom>
          <a:noFill/>
        </p:spPr>
        <p:txBody>
          <a:bodyPr wrap="none" rtlCol="0">
            <a:spAutoFit/>
          </a:bodyPr>
          <a:lstStyle/>
          <a:p>
            <a:r>
              <a:rPr lang="en-US" dirty="0" smtClean="0"/>
              <a:t>China</a:t>
            </a:r>
            <a:endParaRPr lang="en-US" dirty="0"/>
          </a:p>
        </p:txBody>
      </p:sp>
      <p:sp>
        <p:nvSpPr>
          <p:cNvPr id="23" name="TextBox 22"/>
          <p:cNvSpPr txBox="1"/>
          <p:nvPr/>
        </p:nvSpPr>
        <p:spPr>
          <a:xfrm>
            <a:off x="2438400" y="3962400"/>
            <a:ext cx="758541" cy="276999"/>
          </a:xfrm>
          <a:prstGeom prst="rect">
            <a:avLst/>
          </a:prstGeom>
          <a:noFill/>
        </p:spPr>
        <p:txBody>
          <a:bodyPr wrap="none" rtlCol="0">
            <a:spAutoFit/>
          </a:bodyPr>
          <a:lstStyle/>
          <a:p>
            <a:r>
              <a:rPr lang="en-US" dirty="0" smtClean="0"/>
              <a:t>Shanghai</a:t>
            </a:r>
            <a:endParaRPr lang="en-US" dirty="0"/>
          </a:p>
        </p:txBody>
      </p:sp>
      <p:sp>
        <p:nvSpPr>
          <p:cNvPr id="24" name="TextBox 23"/>
          <p:cNvSpPr txBox="1"/>
          <p:nvPr/>
        </p:nvSpPr>
        <p:spPr>
          <a:xfrm>
            <a:off x="4267200" y="3962400"/>
            <a:ext cx="624915" cy="276999"/>
          </a:xfrm>
          <a:prstGeom prst="rect">
            <a:avLst/>
          </a:prstGeom>
          <a:noFill/>
        </p:spPr>
        <p:txBody>
          <a:bodyPr wrap="none" rtlCol="0">
            <a:spAutoFit/>
          </a:bodyPr>
          <a:lstStyle/>
          <a:p>
            <a:r>
              <a:rPr lang="en-US" dirty="0" smtClean="0"/>
              <a:t>Turkey</a:t>
            </a:r>
            <a:endParaRPr lang="en-US" dirty="0"/>
          </a:p>
        </p:txBody>
      </p:sp>
      <p:sp>
        <p:nvSpPr>
          <p:cNvPr id="25" name="TextBox 24"/>
          <p:cNvSpPr txBox="1"/>
          <p:nvPr/>
        </p:nvSpPr>
        <p:spPr>
          <a:xfrm>
            <a:off x="6172200" y="3962400"/>
            <a:ext cx="535724" cy="276999"/>
          </a:xfrm>
          <a:prstGeom prst="rect">
            <a:avLst/>
          </a:prstGeom>
          <a:noFill/>
        </p:spPr>
        <p:txBody>
          <a:bodyPr wrap="none" rtlCol="0">
            <a:spAutoFit/>
          </a:bodyPr>
          <a:lstStyle/>
          <a:p>
            <a:r>
              <a:rPr lang="en-US" dirty="0" smtClean="0"/>
              <a:t>Japan</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Ratings and Building Models</a:t>
            </a:r>
            <a:endParaRPr lang="en-US" dirty="0"/>
          </a:p>
        </p:txBody>
      </p:sp>
      <p:sp>
        <p:nvSpPr>
          <p:cNvPr id="3" name="Content Placeholder 2"/>
          <p:cNvSpPr>
            <a:spLocks noGrp="1"/>
          </p:cNvSpPr>
          <p:nvPr>
            <p:ph idx="1"/>
          </p:nvPr>
        </p:nvSpPr>
        <p:spPr>
          <a:xfrm>
            <a:off x="152400" y="914400"/>
            <a:ext cx="8610600" cy="5257800"/>
          </a:xfrm>
        </p:spPr>
        <p:txBody>
          <a:bodyPr>
            <a:normAutofit/>
          </a:bodyPr>
          <a:lstStyle/>
          <a:p>
            <a:r>
              <a:rPr lang="en-US" sz="1600" dirty="0" smtClean="0"/>
              <a:t>We current focus most rating standards and certification programs on a single full load rating points</a:t>
            </a:r>
          </a:p>
          <a:p>
            <a:r>
              <a:rPr lang="en-US" sz="1600" dirty="0" smtClean="0"/>
              <a:t>Certification programs only validate the full load and some check a few part load points</a:t>
            </a:r>
          </a:p>
          <a:p>
            <a:r>
              <a:rPr lang="en-US" sz="1600" dirty="0" smtClean="0"/>
              <a:t>We also lump some energy use devices together which makes equipment modeling difficult (indoor fan in rooftops and packed equipment)</a:t>
            </a:r>
          </a:p>
          <a:p>
            <a:r>
              <a:rPr lang="en-US" sz="1600" dirty="0" smtClean="0"/>
              <a:t>The building modeling industry wants  a fully certified map or model  that can be electronic linked into the simulation programs without significant post processing</a:t>
            </a:r>
          </a:p>
          <a:p>
            <a:r>
              <a:rPr lang="en-US" sz="1600" dirty="0" smtClean="0"/>
              <a:t>They also want to link technologies together </a:t>
            </a:r>
            <a:br>
              <a:rPr lang="en-US" sz="1600" dirty="0" smtClean="0"/>
            </a:br>
            <a:r>
              <a:rPr lang="en-US" sz="1600" dirty="0" smtClean="0"/>
              <a:t>to create subsystems</a:t>
            </a:r>
          </a:p>
          <a:p>
            <a:r>
              <a:rPr lang="en-US" sz="1600" dirty="0" smtClean="0"/>
              <a:t>Show in the graph is a typical operating map</a:t>
            </a:r>
            <a:br>
              <a:rPr lang="en-US" sz="1600" dirty="0" smtClean="0"/>
            </a:br>
            <a:r>
              <a:rPr lang="en-US" sz="1600" dirty="0" smtClean="0"/>
              <a:t> for air cooled chiller and where we certify</a:t>
            </a:r>
          </a:p>
          <a:p>
            <a:r>
              <a:rPr lang="en-US" sz="1600" dirty="0" smtClean="0"/>
              <a:t>The ratings only use 2 of the rating dimensions,</a:t>
            </a:r>
            <a:br>
              <a:rPr lang="en-US" sz="1600" dirty="0" smtClean="0"/>
            </a:br>
            <a:r>
              <a:rPr lang="en-US" sz="1600" dirty="0" smtClean="0"/>
              <a:t> load and ambient, but also there are</a:t>
            </a:r>
            <a:br>
              <a:rPr lang="en-US" sz="1600" dirty="0" smtClean="0"/>
            </a:br>
            <a:r>
              <a:rPr lang="en-US" sz="1600" dirty="0" smtClean="0"/>
              <a:t>changes in evaporator water  temperature,</a:t>
            </a:r>
            <a:br>
              <a:rPr lang="en-US" sz="1600" dirty="0" smtClean="0"/>
            </a:br>
            <a:r>
              <a:rPr lang="en-US" sz="1600" dirty="0" smtClean="0"/>
              <a:t>  flow and altitude that impact ratings</a:t>
            </a:r>
          </a:p>
          <a:p>
            <a:r>
              <a:rPr lang="en-US" sz="1600" dirty="0" smtClean="0"/>
              <a:t>For a typical packaged rooftop it takes 7 </a:t>
            </a:r>
            <a:br>
              <a:rPr lang="en-US" sz="1600" dirty="0" smtClean="0"/>
            </a:br>
            <a:r>
              <a:rPr lang="en-US" sz="1600" dirty="0" smtClean="0"/>
              <a:t>polynomial equations to model and we have </a:t>
            </a:r>
            <a:br>
              <a:rPr lang="en-US" sz="1600" dirty="0" smtClean="0"/>
            </a:br>
            <a:r>
              <a:rPr lang="en-US" sz="1600" dirty="0" smtClean="0"/>
              <a:t>found the approach to be inaccurate especially </a:t>
            </a:r>
            <a:br>
              <a:rPr lang="en-US" sz="1600" dirty="0" smtClean="0"/>
            </a:br>
            <a:r>
              <a:rPr lang="en-US" sz="1600" dirty="0" smtClean="0"/>
              <a:t>the new part load optimized units</a:t>
            </a:r>
          </a:p>
          <a:p>
            <a:endParaRPr lang="en-US" sz="1600" dirty="0"/>
          </a:p>
        </p:txBody>
      </p:sp>
      <p:pic>
        <p:nvPicPr>
          <p:cNvPr id="462850" name="Picture 2"/>
          <p:cNvPicPr>
            <a:picLocks noChangeAspect="1" noChangeArrowheads="1"/>
          </p:cNvPicPr>
          <p:nvPr/>
        </p:nvPicPr>
        <p:blipFill>
          <a:blip r:embed="rId3" cstate="email"/>
          <a:srcRect/>
          <a:stretch>
            <a:fillRect/>
          </a:stretch>
        </p:blipFill>
        <p:spPr bwMode="auto">
          <a:xfrm>
            <a:off x="4800599" y="2971800"/>
            <a:ext cx="3961537" cy="2819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Ratings and Building Models</a:t>
            </a:r>
            <a:endParaRPr lang="en-US" dirty="0"/>
          </a:p>
        </p:txBody>
      </p:sp>
      <p:sp>
        <p:nvSpPr>
          <p:cNvPr id="3" name="Content Placeholder 2"/>
          <p:cNvSpPr>
            <a:spLocks noGrp="1"/>
          </p:cNvSpPr>
          <p:nvPr>
            <p:ph idx="1"/>
          </p:nvPr>
        </p:nvSpPr>
        <p:spPr>
          <a:xfrm>
            <a:off x="304800" y="1066800"/>
            <a:ext cx="8534400" cy="4953000"/>
          </a:xfrm>
        </p:spPr>
        <p:txBody>
          <a:bodyPr>
            <a:normAutofit/>
          </a:bodyPr>
          <a:lstStyle/>
          <a:p>
            <a:r>
              <a:rPr lang="en-US" dirty="0" smtClean="0"/>
              <a:t>When someone does want to model our equipment in building models our current metrics are not very useable for the modeling </a:t>
            </a:r>
            <a:br>
              <a:rPr lang="en-US" dirty="0" smtClean="0"/>
            </a:br>
            <a:endParaRPr lang="en-US" dirty="0" smtClean="0"/>
          </a:p>
          <a:p>
            <a:r>
              <a:rPr lang="en-US" dirty="0" smtClean="0"/>
              <a:t>For example ASHRAE 90.1 has tried to reverse engineer the SEER and EER to generically remove the fan power so they can model the equipment in building models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899E0F3E-2A7A-4A66-ACB7-10C79D3F37AC}" type="slidenum">
              <a:rPr lang="en-US" smtClean="0"/>
              <a:pPr/>
              <a:t>49</a:t>
            </a:fld>
            <a:endParaRPr lang="en-US" dirty="0"/>
          </a:p>
        </p:txBody>
      </p:sp>
      <p:sp>
        <p:nvSpPr>
          <p:cNvPr id="5" name="TextBox 4"/>
          <p:cNvSpPr txBox="1"/>
          <p:nvPr/>
        </p:nvSpPr>
        <p:spPr>
          <a:xfrm>
            <a:off x="1524000" y="3048000"/>
            <a:ext cx="6477000" cy="2308324"/>
          </a:xfrm>
          <a:prstGeom prst="rect">
            <a:avLst/>
          </a:prstGeom>
          <a:noFill/>
        </p:spPr>
        <p:txBody>
          <a:bodyPr wrap="square" rtlCol="0">
            <a:spAutoFit/>
          </a:bodyPr>
          <a:lstStyle/>
          <a:p>
            <a:r>
              <a:rPr lang="en-US" dirty="0" smtClean="0"/>
              <a:t>COP</a:t>
            </a:r>
            <a:r>
              <a:rPr lang="en-US" baseline="-25000" dirty="0" smtClean="0"/>
              <a:t>nfcooling</a:t>
            </a:r>
            <a:r>
              <a:rPr lang="en-US" dirty="0" smtClean="0"/>
              <a:t> = 7.84E-8 × EER × Q + 0.338 × EER</a:t>
            </a:r>
            <a:br>
              <a:rPr lang="en-US" dirty="0" smtClean="0"/>
            </a:br>
            <a:endParaRPr lang="en-US" dirty="0" smtClean="0"/>
          </a:p>
          <a:p>
            <a:r>
              <a:rPr lang="en-US" dirty="0" smtClean="0"/>
              <a:t>COP</a:t>
            </a:r>
            <a:r>
              <a:rPr lang="en-US" baseline="-25000" dirty="0" smtClean="0"/>
              <a:t>nfcooling</a:t>
            </a:r>
            <a:r>
              <a:rPr lang="en-US" dirty="0" smtClean="0"/>
              <a:t> = –0.0076 × SEER2 + 0.3796 × SEER</a:t>
            </a:r>
            <a:br>
              <a:rPr lang="en-US" dirty="0" smtClean="0"/>
            </a:br>
            <a:endParaRPr lang="en-US" dirty="0" smtClean="0"/>
          </a:p>
          <a:p>
            <a:r>
              <a:rPr lang="en-US" dirty="0" smtClean="0"/>
              <a:t>COP</a:t>
            </a:r>
            <a:r>
              <a:rPr lang="en-US" baseline="-25000" dirty="0" smtClean="0"/>
              <a:t>nfheating</a:t>
            </a:r>
            <a:r>
              <a:rPr lang="en-US" dirty="0" smtClean="0"/>
              <a:t> = 1.48E-7 × COP</a:t>
            </a:r>
            <a:r>
              <a:rPr lang="en-US" baseline="-25000" dirty="0" smtClean="0"/>
              <a:t>47</a:t>
            </a:r>
            <a:r>
              <a:rPr lang="en-US" dirty="0" smtClean="0"/>
              <a:t> × Q + 1.062 × COP</a:t>
            </a:r>
            <a:r>
              <a:rPr lang="en-US" baseline="-25000" dirty="0" smtClean="0"/>
              <a:t>47</a:t>
            </a:r>
          </a:p>
          <a:p>
            <a:r>
              <a:rPr lang="en-US" dirty="0" smtClean="0"/>
              <a:t>(applies to heat-pump heating efficiency only)</a:t>
            </a:r>
            <a:br>
              <a:rPr lang="en-US" dirty="0" smtClean="0"/>
            </a:br>
            <a:endParaRPr lang="en-US" dirty="0" smtClean="0"/>
          </a:p>
          <a:p>
            <a:r>
              <a:rPr lang="en-US" dirty="0" smtClean="0"/>
              <a:t>COP</a:t>
            </a:r>
            <a:r>
              <a:rPr lang="en-US" baseline="-25000" dirty="0" smtClean="0"/>
              <a:t>nfheating</a:t>
            </a:r>
            <a:r>
              <a:rPr lang="en-US" dirty="0" smtClean="0"/>
              <a:t> = –0.0296 × HSPF</a:t>
            </a:r>
            <a:r>
              <a:rPr lang="en-US" baseline="30000" dirty="0" smtClean="0"/>
              <a:t>2</a:t>
            </a:r>
            <a:r>
              <a:rPr lang="en-US" dirty="0" smtClean="0"/>
              <a:t> + 0.7134 × HSPF</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Steering Committee</a:t>
            </a:r>
            <a:endParaRPr lang="en-US" dirty="0"/>
          </a:p>
        </p:txBody>
      </p:sp>
      <p:sp>
        <p:nvSpPr>
          <p:cNvPr id="3" name="Content Placeholder 2"/>
          <p:cNvSpPr>
            <a:spLocks noGrp="1"/>
          </p:cNvSpPr>
          <p:nvPr>
            <p:ph idx="1"/>
          </p:nvPr>
        </p:nvSpPr>
        <p:spPr>
          <a:xfrm>
            <a:off x="304800" y="1066800"/>
            <a:ext cx="3733800" cy="4724400"/>
          </a:xfrm>
        </p:spPr>
        <p:txBody>
          <a:bodyPr/>
          <a:lstStyle/>
          <a:p>
            <a:r>
              <a:rPr lang="en-US" dirty="0" smtClean="0"/>
              <a:t>Originally the group was named the </a:t>
            </a:r>
            <a:r>
              <a:rPr lang="en-US" u="sng" dirty="0" smtClean="0"/>
              <a:t>“Systems Working Group” </a:t>
            </a:r>
            <a:r>
              <a:rPr lang="en-US" dirty="0" smtClean="0"/>
              <a:t/>
            </a:r>
            <a:br>
              <a:rPr lang="en-US" dirty="0" smtClean="0"/>
            </a:br>
            <a:endParaRPr lang="en-US" dirty="0" smtClean="0"/>
          </a:p>
          <a:p>
            <a:r>
              <a:rPr lang="en-US" dirty="0" smtClean="0"/>
              <a:t>Early this year the name was changed to the </a:t>
            </a:r>
            <a:r>
              <a:rPr lang="en-US" u="sng" dirty="0" smtClean="0"/>
              <a:t>“Systems Steering Committee” </a:t>
            </a:r>
            <a:r>
              <a:rPr lang="en-US" dirty="0" smtClean="0"/>
              <a:t/>
            </a:r>
            <a:br>
              <a:rPr lang="en-US" dirty="0" smtClean="0"/>
            </a:br>
            <a:endParaRPr lang="en-US" dirty="0" smtClean="0"/>
          </a:p>
          <a:p>
            <a:pPr lvl="1"/>
            <a:r>
              <a:rPr lang="en-US" dirty="0" smtClean="0"/>
              <a:t>This will not be a short term project and will take years to transition to the approach</a:t>
            </a:r>
            <a:br>
              <a:rPr lang="en-US" dirty="0" smtClean="0"/>
            </a:br>
            <a:endParaRPr lang="en-US" dirty="0" smtClean="0"/>
          </a:p>
          <a:p>
            <a:pPr lvl="1"/>
            <a:r>
              <a:rPr lang="en-US" dirty="0" smtClean="0"/>
              <a:t>The core </a:t>
            </a:r>
            <a:r>
              <a:rPr lang="en-US" u="sng" dirty="0" smtClean="0"/>
              <a:t>System Committee </a:t>
            </a:r>
            <a:r>
              <a:rPr lang="en-US" dirty="0" smtClean="0"/>
              <a:t>will not do all the work and it will require strong support from the </a:t>
            </a:r>
            <a:r>
              <a:rPr lang="en-US" u="sng" dirty="0" smtClean="0"/>
              <a:t>AHRI Sections </a:t>
            </a:r>
            <a:r>
              <a:rPr lang="en-US" dirty="0" smtClean="0"/>
              <a:t>and other external groups</a:t>
            </a: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5</a:t>
            </a:fld>
            <a:endParaRPr lang="en-US" dirty="0"/>
          </a:p>
        </p:txBody>
      </p:sp>
      <p:sp>
        <p:nvSpPr>
          <p:cNvPr id="5" name="Rounded Rectangle 4"/>
          <p:cNvSpPr/>
          <p:nvPr/>
        </p:nvSpPr>
        <p:spPr>
          <a:xfrm>
            <a:off x="5181600" y="925283"/>
            <a:ext cx="1752600" cy="9144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Systems Steering </a:t>
            </a:r>
            <a:br>
              <a:rPr lang="en-US" sz="1400" b="1" dirty="0" smtClean="0"/>
            </a:br>
            <a:r>
              <a:rPr lang="en-US" sz="1400" b="1" dirty="0" smtClean="0"/>
              <a:t>Committee</a:t>
            </a:r>
          </a:p>
          <a:p>
            <a:pPr algn="ctr"/>
            <a:r>
              <a:rPr lang="en-US" sz="1400" dirty="0" smtClean="0"/>
              <a:t>(15 AHRI Members)</a:t>
            </a:r>
            <a:endParaRPr lang="en-US" sz="1400" dirty="0"/>
          </a:p>
        </p:txBody>
      </p:sp>
      <p:sp>
        <p:nvSpPr>
          <p:cNvPr id="6" name="Rounded Rectangle 5"/>
          <p:cNvSpPr/>
          <p:nvPr/>
        </p:nvSpPr>
        <p:spPr>
          <a:xfrm>
            <a:off x="5562600" y="4114800"/>
            <a:ext cx="1600200" cy="9906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AHRI Sections and Engineering Committees</a:t>
            </a:r>
            <a:endParaRPr lang="en-US" sz="1400" dirty="0"/>
          </a:p>
        </p:txBody>
      </p:sp>
      <p:sp>
        <p:nvSpPr>
          <p:cNvPr id="7" name="Rounded Rectangle 6"/>
          <p:cNvSpPr/>
          <p:nvPr/>
        </p:nvSpPr>
        <p:spPr>
          <a:xfrm>
            <a:off x="7772400" y="990600"/>
            <a:ext cx="1219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Industry Expert Consultants</a:t>
            </a:r>
            <a:endParaRPr lang="en-US" sz="1400" dirty="0"/>
          </a:p>
        </p:txBody>
      </p:sp>
      <p:sp>
        <p:nvSpPr>
          <p:cNvPr id="8" name="Rounded Rectangle 7"/>
          <p:cNvSpPr/>
          <p:nvPr/>
        </p:nvSpPr>
        <p:spPr>
          <a:xfrm>
            <a:off x="7239000" y="3276600"/>
            <a:ext cx="17526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smtClean="0"/>
          </a:p>
          <a:p>
            <a:pPr algn="ctr"/>
            <a:r>
              <a:rPr lang="en-US" sz="1400" dirty="0" smtClean="0"/>
              <a:t>Efficiency Standards</a:t>
            </a:r>
            <a:br>
              <a:rPr lang="en-US" sz="1400" dirty="0" smtClean="0"/>
            </a:br>
            <a:r>
              <a:rPr lang="en-US" sz="1400" dirty="0" smtClean="0"/>
              <a:t>ASHRAE 90.1, </a:t>
            </a:r>
            <a:br>
              <a:rPr lang="en-US" sz="1400" dirty="0" smtClean="0"/>
            </a:br>
            <a:r>
              <a:rPr lang="en-US" sz="1400" dirty="0" smtClean="0"/>
              <a:t>ASHRAE 189.1</a:t>
            </a:r>
            <a:br>
              <a:rPr lang="en-US" sz="1400" dirty="0" smtClean="0"/>
            </a:br>
            <a:r>
              <a:rPr lang="en-US" sz="1400" dirty="0" smtClean="0"/>
              <a:t>DOE</a:t>
            </a:r>
            <a:br>
              <a:rPr lang="en-US" sz="1400" dirty="0" smtClean="0"/>
            </a:br>
            <a:endParaRPr lang="en-US" sz="1400" dirty="0"/>
          </a:p>
        </p:txBody>
      </p:sp>
      <p:sp>
        <p:nvSpPr>
          <p:cNvPr id="9" name="Rounded Rectangle 8"/>
          <p:cNvSpPr/>
          <p:nvPr/>
        </p:nvSpPr>
        <p:spPr>
          <a:xfrm>
            <a:off x="4038600" y="2743200"/>
            <a:ext cx="1524000" cy="1066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Rebates Programs</a:t>
            </a:r>
            <a:br>
              <a:rPr lang="en-US" sz="1400" dirty="0" smtClean="0"/>
            </a:br>
            <a:r>
              <a:rPr lang="en-US" sz="1400" dirty="0" smtClean="0"/>
              <a:t> (Consortium for Energy Efficiency (CEE)</a:t>
            </a:r>
            <a:endParaRPr lang="en-US" sz="1400" dirty="0"/>
          </a:p>
        </p:txBody>
      </p:sp>
      <p:cxnSp>
        <p:nvCxnSpPr>
          <p:cNvPr id="10" name="Straight Arrow Connector 9"/>
          <p:cNvCxnSpPr/>
          <p:nvPr/>
        </p:nvCxnSpPr>
        <p:spPr>
          <a:xfrm>
            <a:off x="5791200" y="1867676"/>
            <a:ext cx="0" cy="220980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p:cNvCxnSpPr>
          <p:nvPr/>
        </p:nvCxnSpPr>
        <p:spPr>
          <a:xfrm>
            <a:off x="6934200" y="1382483"/>
            <a:ext cx="838200" cy="0"/>
          </a:xfrm>
          <a:prstGeom prst="straightConnector1">
            <a:avLst/>
          </a:prstGeom>
          <a:ln w="76200">
            <a:solidFill>
              <a:schemeClr val="bg1">
                <a:lumMod val="5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0"/>
          </p:cNvCxnSpPr>
          <p:nvPr/>
        </p:nvCxnSpPr>
        <p:spPr>
          <a:xfrm>
            <a:off x="6934200" y="1905000"/>
            <a:ext cx="1181100" cy="1371600"/>
          </a:xfrm>
          <a:prstGeom prst="straightConnector1">
            <a:avLst/>
          </a:prstGeom>
          <a:ln w="76200">
            <a:solidFill>
              <a:schemeClr val="bg1">
                <a:lumMod val="5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00600" y="1905000"/>
            <a:ext cx="609600" cy="838200"/>
          </a:xfrm>
          <a:prstGeom prst="straightConnector1">
            <a:avLst/>
          </a:prstGeom>
          <a:ln w="76200">
            <a:solidFill>
              <a:schemeClr val="bg1">
                <a:lumMod val="5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991807" y="2590800"/>
            <a:ext cx="11430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Sub-working Groups</a:t>
            </a:r>
            <a:endParaRPr lang="en-US" sz="1400" dirty="0"/>
          </a:p>
        </p:txBody>
      </p:sp>
      <p:cxnSp>
        <p:nvCxnSpPr>
          <p:cNvPr id="15" name="Straight Arrow Connector 14"/>
          <p:cNvCxnSpPr>
            <a:endCxn id="14" idx="0"/>
          </p:cNvCxnSpPr>
          <p:nvPr/>
        </p:nvCxnSpPr>
        <p:spPr>
          <a:xfrm>
            <a:off x="6553200" y="1828800"/>
            <a:ext cx="10107" cy="76200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584297" y="3200400"/>
            <a:ext cx="19404" cy="91440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Enablers to Systems Approach</a:t>
            </a:r>
            <a:endParaRPr lang="en-US" dirty="0"/>
          </a:p>
        </p:txBody>
      </p:sp>
      <p:sp>
        <p:nvSpPr>
          <p:cNvPr id="3" name="Content Placeholder 2"/>
          <p:cNvSpPr>
            <a:spLocks noGrp="1"/>
          </p:cNvSpPr>
          <p:nvPr>
            <p:ph idx="1"/>
          </p:nvPr>
        </p:nvSpPr>
        <p:spPr>
          <a:xfrm>
            <a:off x="228600" y="1066800"/>
            <a:ext cx="8610600" cy="5257800"/>
          </a:xfrm>
        </p:spPr>
        <p:txBody>
          <a:bodyPr/>
          <a:lstStyle/>
          <a:p>
            <a:r>
              <a:rPr lang="en-US" sz="2000" dirty="0" smtClean="0"/>
              <a:t>To address HVAC&amp;R as a system the required tools and procedures are not  fully developed and standardized</a:t>
            </a:r>
          </a:p>
          <a:p>
            <a:pPr lvl="1"/>
            <a:r>
              <a:rPr lang="en-US" sz="1800" b="1" dirty="0" smtClean="0"/>
              <a:t>Modeling Tools </a:t>
            </a:r>
            <a:r>
              <a:rPr lang="en-US" sz="1800" dirty="0" smtClean="0"/>
              <a:t>- Modeling tools and procedures that can accurately model the building as a system (Industry has tools but there is little validation, and 100’s of assumptions are required to run a tool)</a:t>
            </a:r>
          </a:p>
          <a:p>
            <a:pPr lvl="1"/>
            <a:r>
              <a:rPr lang="en-US" sz="1800" b="1" dirty="0" smtClean="0"/>
              <a:t>Equipment Models </a:t>
            </a:r>
            <a:r>
              <a:rPr lang="en-US" sz="1800" dirty="0" smtClean="0"/>
              <a:t>– To model buildings and systems requires models of HVAC&amp;R equipment which do exist, but studies have shown that they are not very accurate and do not model the equipment we are now producing</a:t>
            </a:r>
          </a:p>
          <a:p>
            <a:pPr lvl="1"/>
            <a:r>
              <a:rPr lang="en-US" sz="1800" b="1" dirty="0" smtClean="0"/>
              <a:t>Verification of Equipment Performance </a:t>
            </a:r>
            <a:r>
              <a:rPr lang="en-US" sz="1800" dirty="0" smtClean="0"/>
              <a:t>– Today we have our certification programs that verify performance at a peak load design condition and some cases at a few part load points, but not the full map</a:t>
            </a:r>
          </a:p>
          <a:p>
            <a:pPr lvl="1"/>
            <a:r>
              <a:rPr lang="en-US" sz="1800" b="1" dirty="0" smtClean="0"/>
              <a:t>Automated ways to transfer data </a:t>
            </a:r>
            <a:r>
              <a:rPr lang="en-US" sz="1800" dirty="0" smtClean="0"/>
              <a:t>– The development of models of HVAC equipment for building models is currently a manual process and very time consuming  Standard like ASHRAE 205 are trying to improve by need AHRI support.</a:t>
            </a:r>
          </a:p>
          <a:p>
            <a:pPr lvl="1"/>
            <a:r>
              <a:rPr lang="en-US" sz="1800" b="1" dirty="0" smtClean="0"/>
              <a:t>Acceptance as a Compliance Path </a:t>
            </a:r>
            <a:r>
              <a:rPr lang="en-US" sz="1800" dirty="0" smtClean="0"/>
              <a:t>– Regulators are reluctant to accept a performance based approach and in fact are moving to prescriptive approaches that tell what technology should be used.</a:t>
            </a:r>
            <a:endParaRPr lang="en-US" sz="18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and Component Model Data Bases</a:t>
            </a:r>
            <a:endParaRPr lang="en-US" dirty="0"/>
          </a:p>
        </p:txBody>
      </p:sp>
      <p:sp>
        <p:nvSpPr>
          <p:cNvPr id="3" name="Content Placeholder 2"/>
          <p:cNvSpPr>
            <a:spLocks noGrp="1"/>
          </p:cNvSpPr>
          <p:nvPr>
            <p:ph idx="1"/>
          </p:nvPr>
        </p:nvSpPr>
        <p:spPr>
          <a:xfrm>
            <a:off x="304800" y="1066800"/>
            <a:ext cx="3352800" cy="4724400"/>
          </a:xfrm>
        </p:spPr>
        <p:txBody>
          <a:bodyPr>
            <a:normAutofit lnSpcReduction="10000"/>
          </a:bodyPr>
          <a:lstStyle/>
          <a:p>
            <a:r>
              <a:rPr lang="en-US" dirty="0" smtClean="0"/>
              <a:t>DOE on their own created a data based for exchange of rating information, but it has no security, revision control or ties to certification data.</a:t>
            </a:r>
            <a:br>
              <a:rPr lang="en-US" dirty="0" smtClean="0"/>
            </a:br>
            <a:endParaRPr lang="en-US" dirty="0" smtClean="0"/>
          </a:p>
          <a:p>
            <a:r>
              <a:rPr lang="en-US" dirty="0" smtClean="0"/>
              <a:t>This could be a good method but we need to address security and involve manufacturers, AHRI and the distribution methods used to sell equipment including technical support</a:t>
            </a:r>
          </a:p>
          <a:p>
            <a:r>
              <a:rPr lang="en-US" dirty="0" smtClean="0"/>
              <a:t>Also the modeling methods and performance data need to be improved and correlated to modeling tools like ASHRAE 205 Standard</a:t>
            </a: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51</a:t>
            </a:fld>
            <a:endParaRPr lang="en-US" dirty="0"/>
          </a:p>
        </p:txBody>
      </p:sp>
      <p:pic>
        <p:nvPicPr>
          <p:cNvPr id="54275" name="Picture 3"/>
          <p:cNvPicPr>
            <a:picLocks noChangeAspect="1" noChangeArrowheads="1"/>
          </p:cNvPicPr>
          <p:nvPr/>
        </p:nvPicPr>
        <p:blipFill>
          <a:blip r:embed="rId2" cstate="print"/>
          <a:srcRect/>
          <a:stretch>
            <a:fillRect/>
          </a:stretch>
        </p:blipFill>
        <p:spPr bwMode="auto">
          <a:xfrm>
            <a:off x="3733800" y="1520825"/>
            <a:ext cx="5301767" cy="343217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5 – Commissioning  </a:t>
            </a:r>
            <a:endParaRPr lang="en-US" dirty="0"/>
          </a:p>
        </p:txBody>
      </p:sp>
      <p:sp>
        <p:nvSpPr>
          <p:cNvPr id="4" name="Content Placeholder 3"/>
          <p:cNvSpPr>
            <a:spLocks noGrp="1"/>
          </p:cNvSpPr>
          <p:nvPr>
            <p:ph idx="1"/>
          </p:nvPr>
        </p:nvSpPr>
        <p:spPr/>
        <p:txBody>
          <a:bodyPr/>
          <a:lstStyle/>
          <a:p>
            <a:r>
              <a:rPr lang="en-US" dirty="0" smtClean="0"/>
              <a:t>Another opportunity to significantly  reduce building energy use is commissioning and re-commissioning of units and systems as well as maintenance to make sure they continue to run.</a:t>
            </a:r>
            <a:br>
              <a:rPr lang="en-US" dirty="0" smtClean="0"/>
            </a:br>
            <a:endParaRPr lang="en-US" dirty="0" smtClean="0"/>
          </a:p>
          <a:p>
            <a:r>
              <a:rPr lang="en-US" dirty="0" smtClean="0"/>
              <a:t>Most energy regulations and standard focus on the design of the units but very little attention is paid to the installation and operation</a:t>
            </a:r>
            <a:br>
              <a:rPr lang="en-US" dirty="0" smtClean="0"/>
            </a:br>
            <a:endParaRPr lang="en-US" dirty="0" smtClean="0"/>
          </a:p>
          <a:p>
            <a:r>
              <a:rPr lang="en-US" dirty="0" smtClean="0"/>
              <a:t>Studies have shown that significant energy can be saved by proper installation and maintenance of units</a:t>
            </a:r>
            <a:br>
              <a:rPr lang="en-US" dirty="0" smtClean="0"/>
            </a:br>
            <a:endParaRPr lang="en-US" dirty="0" smtClean="0"/>
          </a:p>
          <a:p>
            <a:r>
              <a:rPr lang="en-US" dirty="0" smtClean="0"/>
              <a:t>Efforts in this area would reduce the overall energy of a building as well as reduce refrigerant leaks by routine maintenance of the units </a:t>
            </a:r>
            <a:br>
              <a:rPr lang="en-US" dirty="0" smtClean="0"/>
            </a:br>
            <a:endParaRPr lang="en-US" dirty="0" smtClean="0"/>
          </a:p>
          <a:p>
            <a:r>
              <a:rPr lang="en-US" dirty="0" smtClean="0"/>
              <a:t>AHRI, ASHRAE and other organizations can help with the development of standards, continued training and certification of technician.</a:t>
            </a:r>
            <a:endParaRPr lang="en-US" dirty="0"/>
          </a:p>
        </p:txBody>
      </p:sp>
      <p:sp>
        <p:nvSpPr>
          <p:cNvPr id="3" name="Slide Number Placeholder 2"/>
          <p:cNvSpPr>
            <a:spLocks noGrp="1"/>
          </p:cNvSpPr>
          <p:nvPr>
            <p:ph type="sldNum" sz="quarter" idx="4294967295"/>
          </p:nvPr>
        </p:nvSpPr>
        <p:spPr>
          <a:xfrm>
            <a:off x="8534400" y="6400800"/>
            <a:ext cx="609600" cy="457200"/>
          </a:xfrm>
          <a:prstGeom prst="rect">
            <a:avLst/>
          </a:prstGeom>
        </p:spPr>
        <p:txBody>
          <a:bodyPr/>
          <a:lstStyle/>
          <a:p>
            <a:fld id="{6A1C7D1C-6F97-4365-BA7C-C972749AF1F5}" type="slidenum">
              <a:rPr lang="en-US" smtClean="0">
                <a:solidFill>
                  <a:srgbClr val="000000"/>
                </a:solidFill>
              </a:rPr>
              <a:pPr/>
              <a:t>52</a:t>
            </a:fld>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5 – Commissioning and Re-commissioning </a:t>
            </a:r>
            <a:endParaRPr lang="en-US" dirty="0"/>
          </a:p>
        </p:txBody>
      </p:sp>
      <p:sp>
        <p:nvSpPr>
          <p:cNvPr id="3" name="Content Placeholder 2"/>
          <p:cNvSpPr>
            <a:spLocks noGrp="1"/>
          </p:cNvSpPr>
          <p:nvPr>
            <p:ph idx="1"/>
          </p:nvPr>
        </p:nvSpPr>
        <p:spPr>
          <a:xfrm>
            <a:off x="304800" y="1066800"/>
            <a:ext cx="3810000" cy="4724400"/>
          </a:xfrm>
        </p:spPr>
        <p:txBody>
          <a:bodyPr>
            <a:normAutofit/>
          </a:bodyPr>
          <a:lstStyle/>
          <a:p>
            <a:pPr>
              <a:spcBef>
                <a:spcPts val="0"/>
              </a:spcBef>
            </a:pPr>
            <a:r>
              <a:rPr lang="en-US" sz="1600" dirty="0" smtClean="0"/>
              <a:t>Typically efficiency standard focus on the </a:t>
            </a:r>
            <a:r>
              <a:rPr lang="en-US" sz="1600" u="sng" dirty="0" smtClean="0"/>
              <a:t>“as designed performance”</a:t>
            </a:r>
          </a:p>
          <a:p>
            <a:pPr>
              <a:spcBef>
                <a:spcPts val="0"/>
              </a:spcBef>
            </a:pPr>
            <a:r>
              <a:rPr lang="en-US" sz="1600" dirty="0" smtClean="0"/>
              <a:t>We all know that equipment is often not properly commissioned</a:t>
            </a:r>
          </a:p>
          <a:p>
            <a:pPr>
              <a:spcBef>
                <a:spcPts val="0"/>
              </a:spcBef>
            </a:pPr>
            <a:r>
              <a:rPr lang="en-US" sz="1600" dirty="0" smtClean="0"/>
              <a:t>We also know that maintenance is an issue and the general practice is to fix when it fails.</a:t>
            </a:r>
          </a:p>
          <a:p>
            <a:pPr>
              <a:spcBef>
                <a:spcPts val="0"/>
              </a:spcBef>
            </a:pPr>
            <a:r>
              <a:rPr lang="en-US" sz="1600" dirty="0" smtClean="0"/>
              <a:t>There are also issues with technicians training as well as turnover</a:t>
            </a:r>
          </a:p>
          <a:p>
            <a:pPr>
              <a:spcBef>
                <a:spcPts val="0"/>
              </a:spcBef>
            </a:pPr>
            <a:r>
              <a:rPr lang="en-US" sz="1600" dirty="0" smtClean="0"/>
              <a:t>As an organization of manufacturers we tend to focus on rating and testing standards, but there is a lot we could do with guidelines and best practices to make sure equipment is commission and maintained.</a:t>
            </a:r>
          </a:p>
          <a:p>
            <a:pPr>
              <a:spcBef>
                <a:spcPts val="0"/>
              </a:spcBef>
            </a:pPr>
            <a:r>
              <a:rPr lang="en-US" sz="1600" dirty="0" smtClean="0"/>
              <a:t>Some recent audit studies of commercial rooftops in California show some very poor commissioning as well as maintenance</a:t>
            </a:r>
          </a:p>
          <a:p>
            <a:pPr>
              <a:spcBef>
                <a:spcPts val="0"/>
              </a:spcBef>
            </a:pPr>
            <a:endParaRPr lang="en-US" sz="1600" dirty="0" smtClean="0"/>
          </a:p>
          <a:p>
            <a:pPr>
              <a:spcBef>
                <a:spcPts val="0"/>
              </a:spcBef>
            </a:pPr>
            <a:endParaRPr lang="en-US" sz="1600"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53</a:t>
            </a:fld>
            <a:endParaRPr lang="en-US" dirty="0"/>
          </a:p>
        </p:txBody>
      </p:sp>
      <p:pic>
        <p:nvPicPr>
          <p:cNvPr id="55298" name="Picture 2"/>
          <p:cNvPicPr>
            <a:picLocks noChangeAspect="1" noChangeArrowheads="1"/>
          </p:cNvPicPr>
          <p:nvPr/>
        </p:nvPicPr>
        <p:blipFill>
          <a:blip r:embed="rId2" cstate="print"/>
          <a:srcRect/>
          <a:stretch>
            <a:fillRect/>
          </a:stretch>
        </p:blipFill>
        <p:spPr bwMode="auto">
          <a:xfrm>
            <a:off x="4267200" y="1143000"/>
            <a:ext cx="1828800" cy="1266693"/>
          </a:xfrm>
          <a:prstGeom prst="rect">
            <a:avLst/>
          </a:prstGeom>
          <a:noFill/>
          <a:ln w="9525">
            <a:solidFill>
              <a:schemeClr val="tx1"/>
            </a:solid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343399" y="2895600"/>
            <a:ext cx="1928821" cy="1447800"/>
          </a:xfrm>
          <a:prstGeom prst="rect">
            <a:avLst/>
          </a:prstGeom>
          <a:noFill/>
          <a:ln w="9525">
            <a:noFill/>
            <a:miter lim="800000"/>
            <a:headEnd/>
            <a:tailEnd/>
          </a:ln>
        </p:spPr>
      </p:pic>
      <p:pic>
        <p:nvPicPr>
          <p:cNvPr id="55300" name="Picture 4"/>
          <p:cNvPicPr>
            <a:picLocks noChangeAspect="1" noChangeArrowheads="1"/>
          </p:cNvPicPr>
          <p:nvPr/>
        </p:nvPicPr>
        <p:blipFill>
          <a:blip r:embed="rId4" cstate="print"/>
          <a:srcRect/>
          <a:stretch>
            <a:fillRect/>
          </a:stretch>
        </p:blipFill>
        <p:spPr bwMode="auto">
          <a:xfrm>
            <a:off x="6629400" y="2895600"/>
            <a:ext cx="2009775" cy="1518552"/>
          </a:xfrm>
          <a:prstGeom prst="rect">
            <a:avLst/>
          </a:prstGeom>
          <a:noFill/>
          <a:ln w="9525">
            <a:noFill/>
            <a:miter lim="800000"/>
            <a:headEnd/>
            <a:tailEnd/>
          </a:ln>
        </p:spPr>
      </p:pic>
      <p:pic>
        <p:nvPicPr>
          <p:cNvPr id="55301" name="Picture 5"/>
          <p:cNvPicPr>
            <a:picLocks noChangeAspect="1" noChangeArrowheads="1"/>
          </p:cNvPicPr>
          <p:nvPr/>
        </p:nvPicPr>
        <p:blipFill>
          <a:blip r:embed="rId5" cstate="print"/>
          <a:srcRect/>
          <a:stretch>
            <a:fillRect/>
          </a:stretch>
        </p:blipFill>
        <p:spPr bwMode="auto">
          <a:xfrm>
            <a:off x="4419600" y="4495800"/>
            <a:ext cx="1847850" cy="1335050"/>
          </a:xfrm>
          <a:prstGeom prst="rect">
            <a:avLst/>
          </a:prstGeom>
          <a:noFill/>
          <a:ln w="9525">
            <a:noFill/>
            <a:miter lim="800000"/>
            <a:headEnd/>
            <a:tailEnd/>
          </a:ln>
        </p:spPr>
      </p:pic>
      <p:pic>
        <p:nvPicPr>
          <p:cNvPr id="55302" name="Picture 6"/>
          <p:cNvPicPr>
            <a:picLocks noChangeAspect="1" noChangeArrowheads="1"/>
          </p:cNvPicPr>
          <p:nvPr/>
        </p:nvPicPr>
        <p:blipFill>
          <a:blip r:embed="rId6" cstate="print"/>
          <a:srcRect/>
          <a:stretch>
            <a:fillRect/>
          </a:stretch>
        </p:blipFill>
        <p:spPr bwMode="auto">
          <a:xfrm>
            <a:off x="6629400" y="4419600"/>
            <a:ext cx="1720015" cy="1447800"/>
          </a:xfrm>
          <a:prstGeom prst="rect">
            <a:avLst/>
          </a:prstGeom>
          <a:noFill/>
          <a:ln w="9525">
            <a:noFill/>
            <a:miter lim="800000"/>
            <a:headEnd/>
            <a:tailEnd/>
          </a:ln>
        </p:spPr>
      </p:pic>
      <p:pic>
        <p:nvPicPr>
          <p:cNvPr id="55303" name="Picture 7"/>
          <p:cNvPicPr>
            <a:picLocks noChangeAspect="1" noChangeArrowheads="1"/>
          </p:cNvPicPr>
          <p:nvPr/>
        </p:nvPicPr>
        <p:blipFill>
          <a:blip r:embed="rId7" cstate="print"/>
          <a:srcRect/>
          <a:stretch>
            <a:fillRect/>
          </a:stretch>
        </p:blipFill>
        <p:spPr bwMode="auto">
          <a:xfrm>
            <a:off x="6629400" y="990600"/>
            <a:ext cx="1905000" cy="1587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6 - Diagnostics</a:t>
            </a:r>
            <a:endParaRPr lang="en-US" dirty="0"/>
          </a:p>
        </p:txBody>
      </p:sp>
      <p:sp>
        <p:nvSpPr>
          <p:cNvPr id="3" name="Content Placeholder 2"/>
          <p:cNvSpPr>
            <a:spLocks noGrp="1"/>
          </p:cNvSpPr>
          <p:nvPr>
            <p:ph idx="1"/>
          </p:nvPr>
        </p:nvSpPr>
        <p:spPr/>
        <p:txBody>
          <a:bodyPr>
            <a:normAutofit lnSpcReduction="10000"/>
          </a:bodyPr>
          <a:lstStyle/>
          <a:p>
            <a:r>
              <a:rPr lang="en-US" dirty="0" smtClean="0"/>
              <a:t>Along with commissioning, advanced diagnostics can be a valuable tool to insure proper operation and maintenance of units.</a:t>
            </a:r>
            <a:br>
              <a:rPr lang="en-US" dirty="0" smtClean="0"/>
            </a:br>
            <a:endParaRPr lang="en-US" dirty="0" smtClean="0"/>
          </a:p>
          <a:p>
            <a:r>
              <a:rPr lang="en-US" dirty="0" smtClean="0"/>
              <a:t>When advanced controls diagnostics can be included into the equipment which can be used to insure proper operation of the unit as well as assist in maintenance</a:t>
            </a:r>
            <a:br>
              <a:rPr lang="en-US" dirty="0" smtClean="0"/>
            </a:br>
            <a:endParaRPr lang="en-US" dirty="0" smtClean="0"/>
          </a:p>
          <a:p>
            <a:r>
              <a:rPr lang="en-US" dirty="0" smtClean="0"/>
              <a:t>Recently there has been interest in this approach as part of the DOE rooftop challenge, and California  has added diagnostic to their proposed Title 24 2013 standard for economizers and are evaluating more for 2016</a:t>
            </a:r>
            <a:br>
              <a:rPr lang="en-US" dirty="0" smtClean="0"/>
            </a:br>
            <a:endParaRPr lang="en-US" dirty="0" smtClean="0"/>
          </a:p>
          <a:p>
            <a:r>
              <a:rPr lang="en-US" dirty="0" smtClean="0"/>
              <a:t>At this years AHRI/ACCA joint futures meeting diagnostics was chosen as one of the top three priorities that we should focus on as an industry</a:t>
            </a:r>
          </a:p>
          <a:p>
            <a:endParaRPr lang="en-US" dirty="0" smtClean="0"/>
          </a:p>
          <a:p>
            <a:r>
              <a:rPr lang="en-US" dirty="0" smtClean="0"/>
              <a:t>It was also highlighted at a Smart Grid DOE meeting last week at NREL</a:t>
            </a:r>
          </a:p>
          <a:p>
            <a:endParaRPr lang="en-US" dirty="0" smtClean="0"/>
          </a:p>
          <a:p>
            <a:r>
              <a:rPr lang="en-US" dirty="0" smtClean="0"/>
              <a:t>This is another area where AHRI, ASHRAE, and other organization members could help in establish guidelines and protocols.</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solidFill>
                  <a:srgbClr val="000000"/>
                </a:solidFill>
              </a:rPr>
              <a:pPr/>
              <a:t>54</a:t>
            </a:fld>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6 - Diagnostics</a:t>
            </a:r>
            <a:endParaRPr lang="en-US" dirty="0"/>
          </a:p>
        </p:txBody>
      </p:sp>
      <p:sp>
        <p:nvSpPr>
          <p:cNvPr id="3" name="Content Placeholder 2"/>
          <p:cNvSpPr>
            <a:spLocks noGrp="1"/>
          </p:cNvSpPr>
          <p:nvPr>
            <p:ph idx="1"/>
          </p:nvPr>
        </p:nvSpPr>
        <p:spPr>
          <a:xfrm>
            <a:off x="304800" y="1066800"/>
            <a:ext cx="3733800" cy="4724400"/>
          </a:xfrm>
        </p:spPr>
        <p:txBody>
          <a:bodyPr/>
          <a:lstStyle/>
          <a:p>
            <a:r>
              <a:rPr lang="en-US" dirty="0" smtClean="0"/>
              <a:t>Shown is the summary slides from the AHRI/ACCA joint futures recommendation on diagnostics</a:t>
            </a:r>
            <a:br>
              <a:rPr lang="en-US" dirty="0" smtClean="0"/>
            </a:br>
            <a:endParaRPr lang="en-US" dirty="0" smtClean="0"/>
          </a:p>
          <a:p>
            <a:r>
              <a:rPr lang="en-US" dirty="0" smtClean="0"/>
              <a:t>They also question why the HVAC industry can not use a common diagnostics plug like the auto industry OBD plug</a:t>
            </a: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55</a:t>
            </a:fld>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4495800" y="381000"/>
            <a:ext cx="4267200" cy="2770979"/>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srcRect/>
          <a:stretch>
            <a:fillRect/>
          </a:stretch>
        </p:blipFill>
        <p:spPr bwMode="auto">
          <a:xfrm>
            <a:off x="4495800" y="3200400"/>
            <a:ext cx="4261296"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Roadmap</a:t>
            </a:r>
            <a:endParaRPr lang="en-US"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56</a:t>
            </a:fld>
            <a:endParaRPr lang="en-US" dirty="0"/>
          </a:p>
        </p:txBody>
      </p:sp>
      <p:sp>
        <p:nvSpPr>
          <p:cNvPr id="6" name="TextBox 5"/>
          <p:cNvSpPr txBox="1"/>
          <p:nvPr/>
        </p:nvSpPr>
        <p:spPr>
          <a:xfrm>
            <a:off x="152400" y="914400"/>
            <a:ext cx="8763000" cy="923330"/>
          </a:xfrm>
          <a:prstGeom prst="rect">
            <a:avLst/>
          </a:prstGeom>
          <a:noFill/>
        </p:spPr>
        <p:txBody>
          <a:bodyPr wrap="square" rtlCol="0">
            <a:spAutoFit/>
          </a:bodyPr>
          <a:lstStyle/>
          <a:p>
            <a:r>
              <a:rPr lang="en-US" b="1" dirty="0" smtClean="0">
                <a:solidFill>
                  <a:srgbClr val="D47706"/>
                </a:solidFill>
              </a:rPr>
              <a:t>Our Historical approach of using </a:t>
            </a:r>
            <a:r>
              <a:rPr lang="en-US" b="1" u="sng" dirty="0" smtClean="0">
                <a:solidFill>
                  <a:srgbClr val="D47706"/>
                </a:solidFill>
              </a:rPr>
              <a:t>prescriptive requirements </a:t>
            </a:r>
            <a:r>
              <a:rPr lang="en-US" b="1" dirty="0" smtClean="0">
                <a:solidFill>
                  <a:srgbClr val="D47706"/>
                </a:solidFill>
              </a:rPr>
              <a:t>for components has been used since the  1970’s and is reaching the </a:t>
            </a:r>
            <a:r>
              <a:rPr lang="en-US" b="1" u="sng" dirty="0" smtClean="0">
                <a:solidFill>
                  <a:srgbClr val="D47706"/>
                </a:solidFill>
              </a:rPr>
              <a:t>technological limits </a:t>
            </a:r>
            <a:r>
              <a:rPr lang="en-US" b="1" dirty="0" smtClean="0">
                <a:solidFill>
                  <a:srgbClr val="D47706"/>
                </a:solidFill>
              </a:rPr>
              <a:t>and alternate approaches need to be considered</a:t>
            </a:r>
            <a:endParaRPr lang="en-US" b="1" dirty="0">
              <a:solidFill>
                <a:srgbClr val="D47706"/>
              </a:solidFill>
            </a:endParaRPr>
          </a:p>
        </p:txBody>
      </p:sp>
      <p:sp>
        <p:nvSpPr>
          <p:cNvPr id="7" name="Rounded Rectangle 6"/>
          <p:cNvSpPr/>
          <p:nvPr/>
        </p:nvSpPr>
        <p:spPr>
          <a:xfrm>
            <a:off x="3048000" y="1752600"/>
            <a:ext cx="22098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Future Energy Reduction Strategies</a:t>
            </a:r>
            <a:endParaRPr lang="en-US" dirty="0"/>
          </a:p>
        </p:txBody>
      </p:sp>
      <p:sp>
        <p:nvSpPr>
          <p:cNvPr id="8" name="Rounded Rectangle 7"/>
          <p:cNvSpPr/>
          <p:nvPr/>
        </p:nvSpPr>
        <p:spPr>
          <a:xfrm>
            <a:off x="1295400" y="4114800"/>
            <a:ext cx="2209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Historical approach using prescriptive component requirements</a:t>
            </a:r>
            <a:endParaRPr lang="en-US" sz="1400" dirty="0"/>
          </a:p>
        </p:txBody>
      </p:sp>
      <p:sp>
        <p:nvSpPr>
          <p:cNvPr id="9" name="Rounded Rectangle 8"/>
          <p:cNvSpPr/>
          <p:nvPr/>
        </p:nvSpPr>
        <p:spPr>
          <a:xfrm>
            <a:off x="4800600" y="3962400"/>
            <a:ext cx="2209800" cy="990600"/>
          </a:xfrm>
          <a:prstGeom prst="roundRect">
            <a:avLst/>
          </a:prstGeom>
          <a:gradFill>
            <a:gsLst>
              <a:gs pos="0">
                <a:srgbClr val="1EF638"/>
              </a:gs>
              <a:gs pos="35000">
                <a:srgbClr val="92D050"/>
              </a:gs>
              <a:gs pos="100000">
                <a:srgbClr val="BBFDBB"/>
              </a:gs>
            </a:gsLst>
          </a:gra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Subsystems and Systems Approach</a:t>
            </a:r>
            <a:endParaRPr lang="en-US" sz="1400" dirty="0"/>
          </a:p>
        </p:txBody>
      </p:sp>
      <p:sp>
        <p:nvSpPr>
          <p:cNvPr id="10" name="TextBox 9"/>
          <p:cNvSpPr txBox="1"/>
          <p:nvPr/>
        </p:nvSpPr>
        <p:spPr>
          <a:xfrm>
            <a:off x="1371600" y="5181600"/>
            <a:ext cx="2133600" cy="738664"/>
          </a:xfrm>
          <a:prstGeom prst="rect">
            <a:avLst/>
          </a:prstGeom>
          <a:solidFill>
            <a:schemeClr val="bg1"/>
          </a:solidFill>
        </p:spPr>
        <p:txBody>
          <a:bodyPr wrap="square" rtlCol="0">
            <a:spAutoFit/>
          </a:bodyPr>
          <a:lstStyle/>
          <a:p>
            <a:pPr algn="ctr"/>
            <a:r>
              <a:rPr lang="en-US" sz="1400" b="1" dirty="0" smtClean="0">
                <a:solidFill>
                  <a:schemeClr val="accent6">
                    <a:lumMod val="75000"/>
                  </a:schemeClr>
                </a:solidFill>
              </a:rPr>
              <a:t>Status Quo </a:t>
            </a:r>
            <a:r>
              <a:rPr lang="en-US" sz="1400" dirty="0" smtClean="0">
                <a:solidFill>
                  <a:schemeClr val="accent6">
                    <a:lumMod val="75000"/>
                  </a:schemeClr>
                </a:solidFill>
              </a:rPr>
              <a:t>- We feel this will have limited success and will be costly</a:t>
            </a:r>
            <a:endParaRPr lang="en-US" sz="1400" dirty="0">
              <a:solidFill>
                <a:schemeClr val="accent6">
                  <a:lumMod val="75000"/>
                </a:schemeClr>
              </a:solidFill>
            </a:endParaRPr>
          </a:p>
        </p:txBody>
      </p:sp>
      <p:sp>
        <p:nvSpPr>
          <p:cNvPr id="11" name="TextBox 10"/>
          <p:cNvSpPr txBox="1"/>
          <p:nvPr/>
        </p:nvSpPr>
        <p:spPr>
          <a:xfrm>
            <a:off x="4648200" y="5105400"/>
            <a:ext cx="2895600" cy="738664"/>
          </a:xfrm>
          <a:prstGeom prst="rect">
            <a:avLst/>
          </a:prstGeom>
          <a:solidFill>
            <a:schemeClr val="bg1"/>
          </a:solidFill>
        </p:spPr>
        <p:txBody>
          <a:bodyPr wrap="square" rtlCol="0">
            <a:spAutoFit/>
          </a:bodyPr>
          <a:lstStyle/>
          <a:p>
            <a:pPr algn="ctr"/>
            <a:r>
              <a:rPr lang="en-US" sz="1400" b="1" dirty="0" smtClean="0">
                <a:solidFill>
                  <a:srgbClr val="FF0000"/>
                </a:solidFill>
              </a:rPr>
              <a:t>Change required </a:t>
            </a:r>
            <a:r>
              <a:rPr lang="en-US" sz="1400" dirty="0" smtClean="0">
                <a:solidFill>
                  <a:schemeClr val="accent6">
                    <a:lumMod val="75000"/>
                  </a:schemeClr>
                </a:solidFill>
              </a:rPr>
              <a:t>-  will require different tools, revision to standards and to </a:t>
            </a:r>
            <a:r>
              <a:rPr lang="en-US" sz="1400" b="1" u="sng" dirty="0" smtClean="0">
                <a:solidFill>
                  <a:schemeClr val="accent6">
                    <a:lumMod val="75000"/>
                  </a:schemeClr>
                </a:solidFill>
              </a:rPr>
              <a:t>federal laws</a:t>
            </a:r>
            <a:endParaRPr lang="en-US" sz="1400" b="1" u="sng" dirty="0">
              <a:solidFill>
                <a:schemeClr val="accent6">
                  <a:lumMod val="75000"/>
                </a:schemeClr>
              </a:solidFill>
            </a:endParaRPr>
          </a:p>
        </p:txBody>
      </p:sp>
      <p:grpSp>
        <p:nvGrpSpPr>
          <p:cNvPr id="3" name="Group 16"/>
          <p:cNvGrpSpPr/>
          <p:nvPr/>
        </p:nvGrpSpPr>
        <p:grpSpPr>
          <a:xfrm>
            <a:off x="3276600" y="2590800"/>
            <a:ext cx="1676400" cy="1600200"/>
            <a:chOff x="7214170" y="1828800"/>
            <a:chExt cx="2286000" cy="2000250"/>
          </a:xfrm>
        </p:grpSpPr>
        <p:pic>
          <p:nvPicPr>
            <p:cNvPr id="13" name="Picture 2"/>
            <p:cNvPicPr>
              <a:picLocks noChangeAspect="1" noChangeArrowheads="1"/>
            </p:cNvPicPr>
            <p:nvPr/>
          </p:nvPicPr>
          <p:blipFill>
            <a:blip r:embed="rId3" cstate="email"/>
            <a:srcRect/>
            <a:stretch>
              <a:fillRect/>
            </a:stretch>
          </p:blipFill>
          <p:spPr bwMode="auto">
            <a:xfrm>
              <a:off x="7391400" y="1828800"/>
              <a:ext cx="2000250" cy="2000250"/>
            </a:xfrm>
            <a:prstGeom prst="rect">
              <a:avLst/>
            </a:prstGeom>
            <a:noFill/>
            <a:ln w="9525">
              <a:noFill/>
              <a:miter lim="800000"/>
              <a:headEnd/>
              <a:tailEnd/>
            </a:ln>
            <a:effectLst/>
          </p:spPr>
        </p:pic>
        <p:sp>
          <p:nvSpPr>
            <p:cNvPr id="14" name="TextBox 13"/>
            <p:cNvSpPr txBox="1"/>
            <p:nvPr/>
          </p:nvSpPr>
          <p:spPr>
            <a:xfrm>
              <a:off x="8433370" y="1828800"/>
              <a:ext cx="685800" cy="523220"/>
            </a:xfrm>
            <a:prstGeom prst="rect">
              <a:avLst/>
            </a:prstGeom>
            <a:noFill/>
          </p:spPr>
          <p:txBody>
            <a:bodyPr wrap="square" rtlCol="0">
              <a:spAutoFit/>
            </a:bodyPr>
            <a:lstStyle/>
            <a:p>
              <a:r>
                <a:rPr lang="en-US" sz="2800" dirty="0" smtClean="0"/>
                <a:t>?</a:t>
              </a:r>
              <a:endParaRPr lang="en-US" sz="2800" dirty="0"/>
            </a:p>
          </p:txBody>
        </p:sp>
        <p:sp>
          <p:nvSpPr>
            <p:cNvPr id="15" name="Rectangle 14"/>
            <p:cNvSpPr/>
            <p:nvPr/>
          </p:nvSpPr>
          <p:spPr>
            <a:xfrm>
              <a:off x="8966770" y="2057400"/>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214170" y="2057400"/>
              <a:ext cx="533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Systems Steering Committee Initiatives</a:t>
            </a:r>
            <a:endParaRPr lang="en-US" dirty="0"/>
          </a:p>
        </p:txBody>
      </p:sp>
      <p:sp>
        <p:nvSpPr>
          <p:cNvPr id="4" name="Slide Number Placeholder 3"/>
          <p:cNvSpPr>
            <a:spLocks noGrp="1"/>
          </p:cNvSpPr>
          <p:nvPr>
            <p:ph type="sldNum" sz="quarter" idx="12"/>
          </p:nvPr>
        </p:nvSpPr>
        <p:spPr/>
        <p:txBody>
          <a:bodyPr/>
          <a:lstStyle/>
          <a:p>
            <a:fld id="{899E0F3E-2A7A-4A66-ACB7-10C79D3F37AC}"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AHRI Systems Working Initiatives</a:t>
            </a:r>
            <a:endParaRPr lang="en-US" dirty="0"/>
          </a:p>
        </p:txBody>
      </p:sp>
      <p:sp>
        <p:nvSpPr>
          <p:cNvPr id="3" name="Content Placeholder 2"/>
          <p:cNvSpPr>
            <a:spLocks noGrp="1"/>
          </p:cNvSpPr>
          <p:nvPr>
            <p:ph idx="1"/>
          </p:nvPr>
        </p:nvSpPr>
        <p:spPr>
          <a:xfrm>
            <a:off x="228600" y="990600"/>
            <a:ext cx="8610600" cy="5257800"/>
          </a:xfrm>
        </p:spPr>
        <p:txBody>
          <a:bodyPr>
            <a:normAutofit/>
          </a:bodyPr>
          <a:lstStyle/>
          <a:p>
            <a:r>
              <a:rPr lang="en-US" sz="1600" dirty="0" smtClean="0"/>
              <a:t>The  Systems steering committee has identified 16 initiatives that  AHRI should focus on;</a:t>
            </a:r>
          </a:p>
          <a:p>
            <a:pPr marL="800100" lvl="1" indent="-342900">
              <a:buFont typeface="+mj-lt"/>
              <a:buAutoNum type="arabicPeriod"/>
            </a:pPr>
            <a:r>
              <a:rPr lang="en-US" sz="1600" dirty="0" smtClean="0"/>
              <a:t>Indentify Industry Standard Systems </a:t>
            </a:r>
          </a:p>
          <a:p>
            <a:pPr marL="800100" lvl="1" indent="-342900">
              <a:buFont typeface="+mj-lt"/>
              <a:buAutoNum type="arabicPeriod"/>
            </a:pPr>
            <a:r>
              <a:rPr lang="en-US" sz="1600" dirty="0" smtClean="0"/>
              <a:t>Strategy to support the use of system rating maps</a:t>
            </a:r>
          </a:p>
          <a:p>
            <a:pPr marL="800100" lvl="1" indent="-342900">
              <a:buFont typeface="+mj-lt"/>
              <a:buAutoNum type="arabicPeriod"/>
            </a:pPr>
            <a:r>
              <a:rPr lang="en-US" sz="1600" dirty="0" smtClean="0"/>
              <a:t>Develop system rating and analysis computer tools</a:t>
            </a:r>
          </a:p>
          <a:p>
            <a:pPr marL="800100" lvl="1" indent="-342900">
              <a:buFont typeface="+mj-lt"/>
              <a:buAutoNum type="arabicPeriod"/>
            </a:pPr>
            <a:r>
              <a:rPr lang="en-US" sz="1600" dirty="0" smtClean="0"/>
              <a:t>Identify new full load and part load metrics</a:t>
            </a:r>
          </a:p>
          <a:p>
            <a:pPr marL="800100" lvl="1" indent="-342900">
              <a:buFont typeface="+mj-lt"/>
              <a:buAutoNum type="arabicPeriod"/>
            </a:pPr>
            <a:r>
              <a:rPr lang="en-US" sz="1600" dirty="0" smtClean="0"/>
              <a:t>New research projects to support the analysis of systems</a:t>
            </a:r>
          </a:p>
          <a:p>
            <a:pPr marL="800100" lvl="1" indent="-342900">
              <a:buFont typeface="+mj-lt"/>
              <a:buAutoNum type="arabicPeriod"/>
            </a:pPr>
            <a:r>
              <a:rPr lang="en-US" sz="1600" dirty="0" smtClean="0"/>
              <a:t>Form Super-sections that can be used for systems analysis and certification</a:t>
            </a:r>
          </a:p>
          <a:p>
            <a:pPr marL="800100" lvl="1" indent="-342900">
              <a:buFont typeface="+mj-lt"/>
              <a:buAutoNum type="arabicPeriod"/>
            </a:pPr>
            <a:r>
              <a:rPr lang="en-US" sz="1600" dirty="0" smtClean="0"/>
              <a:t>Develop Guidelines/standards for combined ratings</a:t>
            </a:r>
          </a:p>
          <a:p>
            <a:pPr marL="800100" lvl="1" indent="-342900">
              <a:buFont typeface="+mj-lt"/>
              <a:buAutoNum type="arabicPeriod"/>
            </a:pPr>
            <a:r>
              <a:rPr lang="en-US" sz="1600" dirty="0" smtClean="0"/>
              <a:t>Develop procedures for electronic transfer of rating maps and support of ASHRAE 205</a:t>
            </a:r>
          </a:p>
          <a:p>
            <a:pPr marL="800100" lvl="1" indent="-342900">
              <a:buFont typeface="+mj-lt"/>
              <a:buAutoNum type="arabicPeriod"/>
            </a:pPr>
            <a:r>
              <a:rPr lang="en-US" sz="1600" dirty="0" smtClean="0"/>
              <a:t>Indentify Products that are not covered by AHRI Standards</a:t>
            </a:r>
          </a:p>
          <a:p>
            <a:pPr marL="800100" lvl="1" indent="-342900">
              <a:buFont typeface="+mj-lt"/>
              <a:buAutoNum type="arabicPeriod"/>
            </a:pPr>
            <a:r>
              <a:rPr lang="en-US" sz="1600" dirty="0" smtClean="0"/>
              <a:t>Strategy for Smart Grid Interface</a:t>
            </a:r>
          </a:p>
          <a:p>
            <a:pPr marL="800100" lvl="1" indent="-342900">
              <a:buFont typeface="+mj-lt"/>
              <a:buAutoNum type="arabicPeriod"/>
            </a:pPr>
            <a:r>
              <a:rPr lang="en-US" sz="1600" dirty="0" smtClean="0"/>
              <a:t>Retrofit Strategies including tools and guidelines</a:t>
            </a:r>
          </a:p>
          <a:p>
            <a:pPr marL="800100" lvl="1" indent="-342900">
              <a:buFont typeface="+mj-lt"/>
              <a:buAutoNum type="arabicPeriod"/>
            </a:pPr>
            <a:r>
              <a:rPr lang="en-US" sz="1600" dirty="0" smtClean="0"/>
              <a:t>Strategy for Building Interface Controls</a:t>
            </a:r>
          </a:p>
          <a:p>
            <a:pPr marL="800100" lvl="1" indent="-342900">
              <a:buFont typeface="+mj-lt"/>
              <a:buAutoNum type="arabicPeriod"/>
            </a:pPr>
            <a:r>
              <a:rPr lang="en-US" sz="1600" dirty="0" smtClean="0"/>
              <a:t>Develop new guidelines for application of products and maintenance</a:t>
            </a:r>
          </a:p>
          <a:p>
            <a:pPr marL="800100" lvl="1" indent="-342900">
              <a:buFont typeface="+mj-lt"/>
              <a:buAutoNum type="arabicPeriod"/>
            </a:pPr>
            <a:r>
              <a:rPr lang="en-US" sz="1600" dirty="0" smtClean="0"/>
              <a:t>Develop AHRI Standards and Guidelines for Diagnostics and Prognostics</a:t>
            </a:r>
          </a:p>
          <a:p>
            <a:pPr marL="800100" lvl="1" indent="-342900">
              <a:buFont typeface="+mj-lt"/>
              <a:buAutoNum type="arabicPeriod"/>
            </a:pPr>
            <a:r>
              <a:rPr lang="en-US" sz="1600" dirty="0" smtClean="0"/>
              <a:t>Legislative and Standards Changes</a:t>
            </a:r>
          </a:p>
          <a:p>
            <a:pPr marL="800100" lvl="1" indent="-342900">
              <a:buFont typeface="+mj-lt"/>
              <a:buAutoNum type="arabicPeriod"/>
            </a:pPr>
            <a:r>
              <a:rPr lang="en-US" sz="1600" dirty="0" smtClean="0"/>
              <a:t>Communications</a:t>
            </a:r>
          </a:p>
          <a:p>
            <a:pPr marL="800100" lvl="1" indent="-342900">
              <a:buFont typeface="+mj-lt"/>
              <a:buAutoNum type="arabicPeriod"/>
            </a:pPr>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fld id="{E0C6EF29-9FC2-4D38-B6BA-0691658AC49D}" type="slidenum">
              <a:rPr lang="en-US" smtClean="0"/>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a:off x="4419600" y="838200"/>
            <a:ext cx="0"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3" idx="0"/>
          </p:cNvCxnSpPr>
          <p:nvPr/>
        </p:nvCxnSpPr>
        <p:spPr>
          <a:xfrm>
            <a:off x="8153400" y="1676400"/>
            <a:ext cx="0" cy="2362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53200" y="1676400"/>
            <a:ext cx="0" cy="2895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26" idx="0"/>
          </p:cNvCxnSpPr>
          <p:nvPr/>
        </p:nvCxnSpPr>
        <p:spPr>
          <a:xfrm>
            <a:off x="4953000" y="1676400"/>
            <a:ext cx="0" cy="2895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52800" y="2322099"/>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Overall Work Plan </a:t>
            </a: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59</a:t>
            </a:fld>
            <a:endParaRPr lang="en-US" dirty="0"/>
          </a:p>
        </p:txBody>
      </p:sp>
      <p:sp>
        <p:nvSpPr>
          <p:cNvPr id="5" name="Rounded Rectangle 4"/>
          <p:cNvSpPr/>
          <p:nvPr/>
        </p:nvSpPr>
        <p:spPr>
          <a:xfrm>
            <a:off x="3701712" y="609600"/>
            <a:ext cx="14478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Building Energy Savings</a:t>
            </a:r>
            <a:endParaRPr lang="en-US" sz="900" dirty="0">
              <a:solidFill>
                <a:schemeClr val="tx1"/>
              </a:solidFill>
            </a:endParaRPr>
          </a:p>
        </p:txBody>
      </p:sp>
      <p:sp>
        <p:nvSpPr>
          <p:cNvPr id="7" name="Rounded Rectangle 6"/>
          <p:cNvSpPr/>
          <p:nvPr/>
        </p:nvSpPr>
        <p:spPr>
          <a:xfrm>
            <a:off x="4191000" y="1905000"/>
            <a:ext cx="14478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Building  Operation</a:t>
            </a:r>
            <a:endParaRPr lang="en-US" sz="900" dirty="0">
              <a:solidFill>
                <a:schemeClr val="tx1"/>
              </a:solidFill>
            </a:endParaRPr>
          </a:p>
        </p:txBody>
      </p:sp>
      <p:sp>
        <p:nvSpPr>
          <p:cNvPr id="8" name="Rounded Rectangle 7"/>
          <p:cNvSpPr/>
          <p:nvPr/>
        </p:nvSpPr>
        <p:spPr>
          <a:xfrm>
            <a:off x="5791200" y="1905000"/>
            <a:ext cx="14478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Other Initiatives</a:t>
            </a:r>
            <a:endParaRPr lang="en-US" sz="900" dirty="0">
              <a:solidFill>
                <a:schemeClr val="tx1"/>
              </a:solidFill>
            </a:endParaRPr>
          </a:p>
        </p:txBody>
      </p:sp>
      <p:sp>
        <p:nvSpPr>
          <p:cNvPr id="9" name="Rounded Rectangle 8"/>
          <p:cNvSpPr/>
          <p:nvPr/>
        </p:nvSpPr>
        <p:spPr>
          <a:xfrm>
            <a:off x="7391400" y="1905000"/>
            <a:ext cx="14478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Codes and Standards</a:t>
            </a:r>
            <a:endParaRPr lang="en-US" sz="900" dirty="0">
              <a:solidFill>
                <a:schemeClr val="tx1"/>
              </a:solidFill>
            </a:endParaRPr>
          </a:p>
        </p:txBody>
      </p:sp>
      <p:cxnSp>
        <p:nvCxnSpPr>
          <p:cNvPr id="18" name="Straight Connector 17"/>
          <p:cNvCxnSpPr/>
          <p:nvPr/>
        </p:nvCxnSpPr>
        <p:spPr>
          <a:xfrm>
            <a:off x="762000" y="2322099"/>
            <a:ext cx="0" cy="2819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52400" y="2971800"/>
            <a:ext cx="1219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Task 1 – System Diagrams</a:t>
            </a:r>
            <a:endParaRPr lang="en-US" sz="900" dirty="0"/>
          </a:p>
        </p:txBody>
      </p:sp>
      <p:sp>
        <p:nvSpPr>
          <p:cNvPr id="13" name="Rounded Rectangle 12"/>
          <p:cNvSpPr/>
          <p:nvPr/>
        </p:nvSpPr>
        <p:spPr>
          <a:xfrm>
            <a:off x="152400" y="35052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Task  2 – System Rating Maps</a:t>
            </a:r>
            <a:endParaRPr lang="en-US" sz="900" dirty="0"/>
          </a:p>
        </p:txBody>
      </p:sp>
      <p:sp>
        <p:nvSpPr>
          <p:cNvPr id="14" name="Rounded Rectangle 13"/>
          <p:cNvSpPr/>
          <p:nvPr/>
        </p:nvSpPr>
        <p:spPr>
          <a:xfrm>
            <a:off x="152400" y="4038600"/>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Task 3 – System Evaluation Tools</a:t>
            </a:r>
            <a:endParaRPr lang="en-US" sz="900" dirty="0"/>
          </a:p>
        </p:txBody>
      </p:sp>
      <p:sp>
        <p:nvSpPr>
          <p:cNvPr id="15" name="Rounded Rectangle 14"/>
          <p:cNvSpPr/>
          <p:nvPr/>
        </p:nvSpPr>
        <p:spPr>
          <a:xfrm>
            <a:off x="152400" y="4572000"/>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Task 8 – Electronic Transfer of Ratings</a:t>
            </a:r>
            <a:endParaRPr lang="en-US" sz="900" dirty="0"/>
          </a:p>
        </p:txBody>
      </p:sp>
      <p:sp>
        <p:nvSpPr>
          <p:cNvPr id="16" name="Rounded Rectangle 15"/>
          <p:cNvSpPr/>
          <p:nvPr/>
        </p:nvSpPr>
        <p:spPr>
          <a:xfrm>
            <a:off x="152400" y="5105400"/>
            <a:ext cx="1219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Task 5 – New Research</a:t>
            </a:r>
            <a:endParaRPr lang="en-US" sz="900" dirty="0"/>
          </a:p>
        </p:txBody>
      </p:sp>
      <p:sp>
        <p:nvSpPr>
          <p:cNvPr id="22" name="Rounded Rectangle 21"/>
          <p:cNvSpPr/>
          <p:nvPr/>
        </p:nvSpPr>
        <p:spPr>
          <a:xfrm>
            <a:off x="3697710" y="1143000"/>
            <a:ext cx="14478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solidFill>
                  <a:schemeClr val="tx1"/>
                </a:solidFill>
              </a:rPr>
              <a:t>Task 16 - Communications</a:t>
            </a:r>
            <a:endParaRPr lang="en-US" sz="900" dirty="0">
              <a:solidFill>
                <a:schemeClr val="tx1"/>
              </a:solidFill>
            </a:endParaRPr>
          </a:p>
        </p:txBody>
      </p:sp>
      <p:sp>
        <p:nvSpPr>
          <p:cNvPr id="35" name="Rounded Rectangle 34"/>
          <p:cNvSpPr/>
          <p:nvPr/>
        </p:nvSpPr>
        <p:spPr>
          <a:xfrm>
            <a:off x="2747211" y="2514600"/>
            <a:ext cx="12192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New Equipment Metrics</a:t>
            </a:r>
            <a:endParaRPr lang="en-US" sz="900" dirty="0">
              <a:solidFill>
                <a:schemeClr val="tx1"/>
              </a:solidFill>
            </a:endParaRPr>
          </a:p>
        </p:txBody>
      </p:sp>
      <p:cxnSp>
        <p:nvCxnSpPr>
          <p:cNvPr id="38" name="Straight Connector 37"/>
          <p:cNvCxnSpPr>
            <a:endCxn id="21" idx="0"/>
          </p:cNvCxnSpPr>
          <p:nvPr/>
        </p:nvCxnSpPr>
        <p:spPr>
          <a:xfrm>
            <a:off x="2057400" y="2330121"/>
            <a:ext cx="0" cy="1175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447800" y="29718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Task 2 – System Rating Maps</a:t>
            </a:r>
            <a:endParaRPr lang="en-US" sz="900" dirty="0"/>
          </a:p>
        </p:txBody>
      </p:sp>
      <p:sp>
        <p:nvSpPr>
          <p:cNvPr id="21" name="Rounded Rectangle 20"/>
          <p:cNvSpPr/>
          <p:nvPr/>
        </p:nvSpPr>
        <p:spPr>
          <a:xfrm>
            <a:off x="1447800" y="35052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Task 7 – Combined System Ratings</a:t>
            </a:r>
            <a:endParaRPr lang="en-US" sz="900" dirty="0"/>
          </a:p>
        </p:txBody>
      </p:sp>
      <p:sp>
        <p:nvSpPr>
          <p:cNvPr id="23" name="Rounded Rectangle 22"/>
          <p:cNvSpPr/>
          <p:nvPr/>
        </p:nvSpPr>
        <p:spPr>
          <a:xfrm>
            <a:off x="4343400" y="2971800"/>
            <a:ext cx="1219200" cy="381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Task 10 – Smart Grid</a:t>
            </a:r>
            <a:endParaRPr lang="en-US" sz="900" dirty="0"/>
          </a:p>
        </p:txBody>
      </p:sp>
      <p:sp>
        <p:nvSpPr>
          <p:cNvPr id="24" name="Rounded Rectangle 23"/>
          <p:cNvSpPr/>
          <p:nvPr/>
        </p:nvSpPr>
        <p:spPr>
          <a:xfrm>
            <a:off x="4343400" y="3505200"/>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Task 12 – Building Controls</a:t>
            </a:r>
            <a:endParaRPr lang="en-US" sz="900" dirty="0"/>
          </a:p>
        </p:txBody>
      </p:sp>
      <p:sp>
        <p:nvSpPr>
          <p:cNvPr id="25" name="Rounded Rectangle 24"/>
          <p:cNvSpPr/>
          <p:nvPr/>
        </p:nvSpPr>
        <p:spPr>
          <a:xfrm>
            <a:off x="4343400" y="40386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Task 13 – Application &amp; Maintenance</a:t>
            </a:r>
            <a:endParaRPr lang="en-US" sz="900" dirty="0"/>
          </a:p>
        </p:txBody>
      </p:sp>
      <p:sp>
        <p:nvSpPr>
          <p:cNvPr id="26" name="Rounded Rectangle 25"/>
          <p:cNvSpPr/>
          <p:nvPr/>
        </p:nvSpPr>
        <p:spPr>
          <a:xfrm>
            <a:off x="4343400" y="4572000"/>
            <a:ext cx="1219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Task 14 – Diagnostics &amp; Prognostics</a:t>
            </a:r>
            <a:endParaRPr lang="en-US" sz="900" dirty="0"/>
          </a:p>
        </p:txBody>
      </p:sp>
      <p:sp>
        <p:nvSpPr>
          <p:cNvPr id="27" name="Rounded Rectangle 26"/>
          <p:cNvSpPr/>
          <p:nvPr/>
        </p:nvSpPr>
        <p:spPr>
          <a:xfrm>
            <a:off x="5943600" y="2971800"/>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Task 6a – Super Sections</a:t>
            </a:r>
            <a:endParaRPr lang="en-US" sz="900" dirty="0"/>
          </a:p>
        </p:txBody>
      </p:sp>
      <p:sp>
        <p:nvSpPr>
          <p:cNvPr id="28" name="Rounded Rectangle 27"/>
          <p:cNvSpPr/>
          <p:nvPr/>
        </p:nvSpPr>
        <p:spPr>
          <a:xfrm>
            <a:off x="5895393" y="3505200"/>
            <a:ext cx="1295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Task 6b – Certification Programs</a:t>
            </a:r>
            <a:endParaRPr lang="en-US" sz="900" dirty="0"/>
          </a:p>
        </p:txBody>
      </p:sp>
      <p:sp>
        <p:nvSpPr>
          <p:cNvPr id="29" name="Rounded Rectangle 28"/>
          <p:cNvSpPr/>
          <p:nvPr/>
        </p:nvSpPr>
        <p:spPr>
          <a:xfrm>
            <a:off x="5943600" y="4038600"/>
            <a:ext cx="12192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Task 9 – Products &amp; Certification</a:t>
            </a:r>
            <a:endParaRPr lang="en-US" sz="900" dirty="0"/>
          </a:p>
        </p:txBody>
      </p:sp>
      <p:sp>
        <p:nvSpPr>
          <p:cNvPr id="30" name="Rounded Rectangle 29"/>
          <p:cNvSpPr/>
          <p:nvPr/>
        </p:nvSpPr>
        <p:spPr>
          <a:xfrm>
            <a:off x="5943600" y="45720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Task 11– Retrofit Strategies</a:t>
            </a:r>
            <a:endParaRPr lang="en-US" sz="900" dirty="0"/>
          </a:p>
        </p:txBody>
      </p:sp>
      <p:sp>
        <p:nvSpPr>
          <p:cNvPr id="31" name="Rounded Rectangle 30"/>
          <p:cNvSpPr/>
          <p:nvPr/>
        </p:nvSpPr>
        <p:spPr>
          <a:xfrm>
            <a:off x="7543800" y="2971800"/>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Task 15a – Legislative Structure</a:t>
            </a:r>
            <a:endParaRPr lang="en-US" sz="900" dirty="0"/>
          </a:p>
        </p:txBody>
      </p:sp>
      <p:sp>
        <p:nvSpPr>
          <p:cNvPr id="32" name="Rounded Rectangle 31"/>
          <p:cNvSpPr/>
          <p:nvPr/>
        </p:nvSpPr>
        <p:spPr>
          <a:xfrm>
            <a:off x="7543800" y="3505200"/>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Task 15b – Overall Efficiency Approach</a:t>
            </a:r>
            <a:endParaRPr lang="en-US" sz="900" dirty="0"/>
          </a:p>
        </p:txBody>
      </p:sp>
      <p:sp>
        <p:nvSpPr>
          <p:cNvPr id="33" name="Rounded Rectangle 32"/>
          <p:cNvSpPr/>
          <p:nvPr/>
        </p:nvSpPr>
        <p:spPr>
          <a:xfrm>
            <a:off x="7543800" y="4038600"/>
            <a:ext cx="12192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Task 15c – Cost Justification</a:t>
            </a:r>
            <a:endParaRPr lang="en-US" sz="900" dirty="0"/>
          </a:p>
        </p:txBody>
      </p:sp>
      <p:sp>
        <p:nvSpPr>
          <p:cNvPr id="36" name="Rounded Rectangle 35"/>
          <p:cNvSpPr/>
          <p:nvPr/>
        </p:nvSpPr>
        <p:spPr>
          <a:xfrm>
            <a:off x="2747211" y="29718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Task 4 – Full and Part Load Metrics</a:t>
            </a:r>
            <a:endParaRPr lang="en-US" sz="900" dirty="0"/>
          </a:p>
        </p:txBody>
      </p:sp>
      <p:sp>
        <p:nvSpPr>
          <p:cNvPr id="37" name="Rounded Rectangle 36"/>
          <p:cNvSpPr/>
          <p:nvPr/>
        </p:nvSpPr>
        <p:spPr>
          <a:xfrm>
            <a:off x="2747211" y="35052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Task 2 – System Rating Maps</a:t>
            </a:r>
            <a:endParaRPr lang="en-US" sz="900" dirty="0"/>
          </a:p>
        </p:txBody>
      </p:sp>
      <p:sp>
        <p:nvSpPr>
          <p:cNvPr id="41" name="Rounded Rectangle 40"/>
          <p:cNvSpPr/>
          <p:nvPr/>
        </p:nvSpPr>
        <p:spPr>
          <a:xfrm>
            <a:off x="1828800" y="5610999"/>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Systems Steering Committee</a:t>
            </a:r>
            <a:endParaRPr lang="en-US" sz="900" dirty="0"/>
          </a:p>
        </p:txBody>
      </p:sp>
      <p:sp>
        <p:nvSpPr>
          <p:cNvPr id="42" name="Rounded Rectangle 41"/>
          <p:cNvSpPr/>
          <p:nvPr/>
        </p:nvSpPr>
        <p:spPr>
          <a:xfrm>
            <a:off x="3048000" y="5610999"/>
            <a:ext cx="10668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Shared</a:t>
            </a:r>
            <a:endParaRPr lang="en-US" sz="900" dirty="0"/>
          </a:p>
        </p:txBody>
      </p:sp>
      <p:sp>
        <p:nvSpPr>
          <p:cNvPr id="43" name="Rounded Rectangle 42"/>
          <p:cNvSpPr/>
          <p:nvPr/>
        </p:nvSpPr>
        <p:spPr>
          <a:xfrm>
            <a:off x="4267200" y="5610999"/>
            <a:ext cx="1066800"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Sections</a:t>
            </a:r>
            <a:endParaRPr lang="en-US" sz="900" dirty="0"/>
          </a:p>
        </p:txBody>
      </p:sp>
      <p:sp>
        <p:nvSpPr>
          <p:cNvPr id="44" name="Rounded Rectangle 43"/>
          <p:cNvSpPr/>
          <p:nvPr/>
        </p:nvSpPr>
        <p:spPr>
          <a:xfrm>
            <a:off x="5486400" y="5610999"/>
            <a:ext cx="10668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Other</a:t>
            </a:r>
            <a:endParaRPr lang="en-US" sz="900" dirty="0"/>
          </a:p>
        </p:txBody>
      </p:sp>
      <p:sp>
        <p:nvSpPr>
          <p:cNvPr id="50" name="TextBox 49"/>
          <p:cNvSpPr txBox="1"/>
          <p:nvPr/>
        </p:nvSpPr>
        <p:spPr>
          <a:xfrm>
            <a:off x="3107468" y="5334000"/>
            <a:ext cx="2150332" cy="276999"/>
          </a:xfrm>
          <a:prstGeom prst="rect">
            <a:avLst/>
          </a:prstGeom>
          <a:noFill/>
        </p:spPr>
        <p:txBody>
          <a:bodyPr wrap="none" rtlCol="0">
            <a:spAutoFit/>
          </a:bodyPr>
          <a:lstStyle/>
          <a:p>
            <a:r>
              <a:rPr lang="en-US" sz="1200" dirty="0" smtClean="0"/>
              <a:t>Group to lead the development</a:t>
            </a:r>
            <a:endParaRPr lang="en-US" sz="1200" dirty="0"/>
          </a:p>
        </p:txBody>
      </p:sp>
      <p:cxnSp>
        <p:nvCxnSpPr>
          <p:cNvPr id="52" name="Straight Connector 51"/>
          <p:cNvCxnSpPr/>
          <p:nvPr/>
        </p:nvCxnSpPr>
        <p:spPr>
          <a:xfrm>
            <a:off x="762000" y="2334207"/>
            <a:ext cx="2590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57400" y="1676400"/>
            <a:ext cx="60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057400" y="1668378"/>
            <a:ext cx="0" cy="653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327488" y="1905000"/>
            <a:ext cx="14478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Building  &amp; HVAC Design</a:t>
            </a:r>
            <a:endParaRPr lang="en-US" sz="900" dirty="0">
              <a:solidFill>
                <a:schemeClr val="tx1"/>
              </a:solidFill>
            </a:endParaRPr>
          </a:p>
        </p:txBody>
      </p:sp>
      <p:sp>
        <p:nvSpPr>
          <p:cNvPr id="11" name="Rounded Rectangle 10"/>
          <p:cNvSpPr/>
          <p:nvPr/>
        </p:nvSpPr>
        <p:spPr>
          <a:xfrm>
            <a:off x="1447800" y="2514600"/>
            <a:ext cx="12192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Subsystem Approach</a:t>
            </a:r>
            <a:endParaRPr lang="en-US" sz="900" dirty="0">
              <a:solidFill>
                <a:schemeClr val="tx1"/>
              </a:solidFill>
            </a:endParaRPr>
          </a:p>
        </p:txBody>
      </p:sp>
      <p:sp>
        <p:nvSpPr>
          <p:cNvPr id="10" name="Rounded Rectangle 9"/>
          <p:cNvSpPr/>
          <p:nvPr/>
        </p:nvSpPr>
        <p:spPr>
          <a:xfrm>
            <a:off x="152400" y="2514600"/>
            <a:ext cx="1219200" cy="304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schemeClr val="tx1"/>
                </a:solidFill>
              </a:rPr>
              <a:t>Complete HVAC Systems Approach</a:t>
            </a:r>
            <a:endParaRPr lang="en-US" sz="9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Steering Committee Members</a:t>
            </a:r>
            <a:endParaRPr lang="en-US" dirty="0"/>
          </a:p>
        </p:txBody>
      </p:sp>
      <p:sp>
        <p:nvSpPr>
          <p:cNvPr id="3" name="Content Placeholder 2"/>
          <p:cNvSpPr>
            <a:spLocks noGrp="1"/>
          </p:cNvSpPr>
          <p:nvPr>
            <p:ph idx="1"/>
          </p:nvPr>
        </p:nvSpPr>
        <p:spPr>
          <a:xfrm>
            <a:off x="2133600" y="1143000"/>
            <a:ext cx="4495800" cy="4724400"/>
          </a:xfrm>
        </p:spPr>
        <p:txBody>
          <a:bodyPr>
            <a:normAutofit lnSpcReduction="10000"/>
          </a:bodyPr>
          <a:lstStyle/>
          <a:p>
            <a:pPr>
              <a:buNone/>
            </a:pPr>
            <a:r>
              <a:rPr lang="en-US" dirty="0" smtClean="0"/>
              <a:t>Charlie Adams – A.O. Smith</a:t>
            </a:r>
          </a:p>
          <a:p>
            <a:pPr>
              <a:buNone/>
            </a:pPr>
            <a:r>
              <a:rPr lang="en-US" dirty="0" smtClean="0"/>
              <a:t>Bob Brown – Water Furnace</a:t>
            </a:r>
          </a:p>
          <a:p>
            <a:pPr>
              <a:buNone/>
            </a:pPr>
            <a:r>
              <a:rPr lang="en-US" dirty="0" smtClean="0"/>
              <a:t>William Dietrich – Daikin/McQuay</a:t>
            </a:r>
          </a:p>
          <a:p>
            <a:pPr>
              <a:buNone/>
            </a:pPr>
            <a:r>
              <a:rPr lang="en-US" dirty="0" smtClean="0"/>
              <a:t>Paul Doppel – Mitsubishi</a:t>
            </a:r>
          </a:p>
          <a:p>
            <a:pPr>
              <a:buNone/>
            </a:pPr>
            <a:r>
              <a:rPr lang="en-US" dirty="0" smtClean="0"/>
              <a:t>Drake Erbe – Airxchange (Vice Chair)</a:t>
            </a:r>
          </a:p>
          <a:p>
            <a:pPr>
              <a:buNone/>
            </a:pPr>
            <a:r>
              <a:rPr lang="en-US" dirty="0" smtClean="0"/>
              <a:t>Gus Faris – Nailor</a:t>
            </a:r>
          </a:p>
          <a:p>
            <a:pPr>
              <a:buNone/>
            </a:pPr>
            <a:r>
              <a:rPr lang="en-US" dirty="0" smtClean="0"/>
              <a:t>Mark Fly –Aaon</a:t>
            </a:r>
          </a:p>
          <a:p>
            <a:pPr>
              <a:buNone/>
            </a:pPr>
            <a:r>
              <a:rPr lang="en-US" dirty="0" smtClean="0"/>
              <a:t>Roger Hundt – Lennox</a:t>
            </a:r>
          </a:p>
          <a:p>
            <a:pPr>
              <a:buNone/>
            </a:pPr>
            <a:r>
              <a:rPr lang="en-US" dirty="0" smtClean="0"/>
              <a:t>Laura Petrillo-Groh – AHRI (Staff Support)</a:t>
            </a:r>
          </a:p>
          <a:p>
            <a:pPr>
              <a:buNone/>
            </a:pPr>
            <a:r>
              <a:rPr lang="en-US" dirty="0" smtClean="0"/>
              <a:t>Richard Lord – Carrier (Chair)</a:t>
            </a:r>
          </a:p>
          <a:p>
            <a:pPr>
              <a:buNone/>
            </a:pPr>
            <a:r>
              <a:rPr lang="en-US" dirty="0" smtClean="0"/>
              <a:t>Bill McQuade – JCI/York</a:t>
            </a:r>
          </a:p>
          <a:p>
            <a:pPr>
              <a:buNone/>
            </a:pPr>
            <a:r>
              <a:rPr lang="en-US" dirty="0" smtClean="0"/>
              <a:t>Frank Meyers – PVI</a:t>
            </a:r>
          </a:p>
          <a:p>
            <a:pPr>
              <a:buNone/>
            </a:pPr>
            <a:r>
              <a:rPr lang="en-US" dirty="0" smtClean="0"/>
              <a:t>Rajan Rajendran –Emerson</a:t>
            </a:r>
          </a:p>
          <a:p>
            <a:pPr>
              <a:buNone/>
            </a:pPr>
            <a:r>
              <a:rPr lang="en-US" dirty="0" smtClean="0"/>
              <a:t>Ron Crosby – Trane</a:t>
            </a:r>
          </a:p>
          <a:p>
            <a:pPr>
              <a:buNone/>
            </a:pPr>
            <a:r>
              <a:rPr lang="en-US" dirty="0" smtClean="0"/>
              <a:t>Robert Wilkins - Danfoss</a:t>
            </a:r>
          </a:p>
          <a:p>
            <a:pPr>
              <a:buNone/>
            </a:pP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 System Diagrams</a:t>
            </a:r>
            <a:endParaRPr lang="en-US" dirty="0"/>
          </a:p>
        </p:txBody>
      </p:sp>
      <p:sp>
        <p:nvSpPr>
          <p:cNvPr id="3" name="Content Placeholder 2"/>
          <p:cNvSpPr>
            <a:spLocks noGrp="1"/>
          </p:cNvSpPr>
          <p:nvPr>
            <p:ph idx="1"/>
          </p:nvPr>
        </p:nvSpPr>
        <p:spPr>
          <a:xfrm>
            <a:off x="304800" y="990600"/>
            <a:ext cx="8534400" cy="4724400"/>
          </a:xfrm>
        </p:spPr>
        <p:txBody>
          <a:bodyPr>
            <a:normAutofit/>
          </a:bodyPr>
          <a:lstStyle/>
          <a:p>
            <a:r>
              <a:rPr lang="en-US" sz="1600" dirty="0" smtClean="0"/>
              <a:t>The objective of this task is to indentify standard industry HVAC  systems that can be used to define system level efficiency and metrics for a higher level approach to setting efficiency requirements as well as evaluating systems.</a:t>
            </a:r>
          </a:p>
          <a:p>
            <a:r>
              <a:rPr lang="en-US" sz="1600" dirty="0" smtClean="0"/>
              <a:t>The systems should include all components used to condition and ventilate the space</a:t>
            </a:r>
          </a:p>
          <a:p>
            <a:endParaRPr lang="en-US" sz="1600"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60</a:t>
            </a:fld>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381000" y="2362200"/>
            <a:ext cx="2209800" cy="1516530"/>
          </a:xfrm>
          <a:prstGeom prst="rect">
            <a:avLst/>
          </a:prstGeom>
          <a:noFill/>
          <a:ln w="9525">
            <a:solidFill>
              <a:schemeClr val="tx1"/>
            </a:solidFill>
            <a:miter lim="800000"/>
            <a:headEnd/>
            <a:tailEnd/>
          </a:ln>
          <a:effectLst/>
        </p:spPr>
      </p:pic>
      <p:pic>
        <p:nvPicPr>
          <p:cNvPr id="57347" name="Picture 3"/>
          <p:cNvPicPr>
            <a:picLocks noChangeAspect="1" noChangeArrowheads="1"/>
          </p:cNvPicPr>
          <p:nvPr/>
        </p:nvPicPr>
        <p:blipFill>
          <a:blip r:embed="rId3" cstate="print"/>
          <a:srcRect/>
          <a:stretch>
            <a:fillRect/>
          </a:stretch>
        </p:blipFill>
        <p:spPr bwMode="auto">
          <a:xfrm>
            <a:off x="3048000" y="2362200"/>
            <a:ext cx="2641007" cy="1600200"/>
          </a:xfrm>
          <a:prstGeom prst="rect">
            <a:avLst/>
          </a:prstGeom>
          <a:noFill/>
          <a:ln w="9525">
            <a:solidFill>
              <a:schemeClr val="tx1"/>
            </a:solidFill>
            <a:miter lim="800000"/>
            <a:headEnd/>
            <a:tailEnd/>
          </a:ln>
          <a:effectLst/>
        </p:spPr>
      </p:pic>
      <p:pic>
        <p:nvPicPr>
          <p:cNvPr id="57348" name="Picture 4"/>
          <p:cNvPicPr>
            <a:picLocks noChangeAspect="1" noChangeArrowheads="1"/>
          </p:cNvPicPr>
          <p:nvPr/>
        </p:nvPicPr>
        <p:blipFill>
          <a:blip r:embed="rId4" cstate="print"/>
          <a:srcRect/>
          <a:stretch>
            <a:fillRect/>
          </a:stretch>
        </p:blipFill>
        <p:spPr bwMode="auto">
          <a:xfrm>
            <a:off x="6248400" y="2362200"/>
            <a:ext cx="2144713" cy="1670526"/>
          </a:xfrm>
          <a:prstGeom prst="rect">
            <a:avLst/>
          </a:prstGeom>
          <a:noFill/>
          <a:ln w="9525">
            <a:noFill/>
            <a:miter lim="800000"/>
            <a:headEnd/>
            <a:tailEnd/>
          </a:ln>
          <a:effectLst/>
        </p:spPr>
      </p:pic>
      <p:pic>
        <p:nvPicPr>
          <p:cNvPr id="57349" name="Picture 5"/>
          <p:cNvPicPr>
            <a:picLocks noChangeAspect="1" noChangeArrowheads="1"/>
          </p:cNvPicPr>
          <p:nvPr/>
        </p:nvPicPr>
        <p:blipFill>
          <a:blip r:embed="rId5" cstate="print"/>
          <a:srcRect/>
          <a:stretch>
            <a:fillRect/>
          </a:stretch>
        </p:blipFill>
        <p:spPr bwMode="auto">
          <a:xfrm>
            <a:off x="381000" y="4267200"/>
            <a:ext cx="2141188" cy="1828800"/>
          </a:xfrm>
          <a:prstGeom prst="rect">
            <a:avLst/>
          </a:prstGeom>
          <a:noFill/>
          <a:ln w="9525">
            <a:noFill/>
            <a:miter lim="800000"/>
            <a:headEnd/>
            <a:tailEnd/>
          </a:ln>
          <a:effectLst/>
        </p:spPr>
      </p:pic>
      <p:pic>
        <p:nvPicPr>
          <p:cNvPr id="57350" name="Picture 6"/>
          <p:cNvPicPr>
            <a:picLocks noChangeAspect="1" noChangeArrowheads="1"/>
          </p:cNvPicPr>
          <p:nvPr/>
        </p:nvPicPr>
        <p:blipFill>
          <a:blip r:embed="rId6" cstate="print"/>
          <a:srcRect/>
          <a:stretch>
            <a:fillRect/>
          </a:stretch>
        </p:blipFill>
        <p:spPr bwMode="auto">
          <a:xfrm>
            <a:off x="2743200" y="4267200"/>
            <a:ext cx="1479461" cy="1893888"/>
          </a:xfrm>
          <a:prstGeom prst="rect">
            <a:avLst/>
          </a:prstGeom>
          <a:noFill/>
          <a:ln w="9525">
            <a:noFill/>
            <a:miter lim="800000"/>
            <a:headEnd/>
            <a:tailEnd/>
          </a:ln>
          <a:effectLst/>
        </p:spPr>
      </p:pic>
      <p:pic>
        <p:nvPicPr>
          <p:cNvPr id="57351" name="Picture 7"/>
          <p:cNvPicPr>
            <a:picLocks noChangeAspect="1" noChangeArrowheads="1"/>
          </p:cNvPicPr>
          <p:nvPr/>
        </p:nvPicPr>
        <p:blipFill>
          <a:blip r:embed="rId7" cstate="print"/>
          <a:srcRect/>
          <a:stretch>
            <a:fillRect/>
          </a:stretch>
        </p:blipFill>
        <p:spPr bwMode="auto">
          <a:xfrm>
            <a:off x="4419600" y="4495800"/>
            <a:ext cx="2441575" cy="1437485"/>
          </a:xfrm>
          <a:prstGeom prst="rect">
            <a:avLst/>
          </a:prstGeom>
          <a:noFill/>
          <a:ln w="9525">
            <a:solidFill>
              <a:schemeClr val="tx1"/>
            </a:solidFill>
            <a:miter lim="800000"/>
            <a:headEnd/>
            <a:tailEnd/>
          </a:ln>
          <a:effectLst/>
        </p:spPr>
      </p:pic>
      <p:pic>
        <p:nvPicPr>
          <p:cNvPr id="11" name="Picture 10" descr="Systems Book.jpg"/>
          <p:cNvPicPr>
            <a:picLocks noChangeAspect="1"/>
          </p:cNvPicPr>
          <p:nvPr/>
        </p:nvPicPr>
        <p:blipFill>
          <a:blip r:embed="rId8" cstate="print"/>
          <a:stretch>
            <a:fillRect/>
          </a:stretch>
        </p:blipFill>
        <p:spPr>
          <a:xfrm>
            <a:off x="7086600" y="4495800"/>
            <a:ext cx="1493255" cy="2057400"/>
          </a:xfrm>
          <a:prstGeom prst="rect">
            <a:avLst/>
          </a:prstGeom>
        </p:spPr>
      </p:pic>
      <p:sp>
        <p:nvSpPr>
          <p:cNvPr id="12" name="TextBox 11"/>
          <p:cNvSpPr txBox="1"/>
          <p:nvPr/>
        </p:nvSpPr>
        <p:spPr>
          <a:xfrm>
            <a:off x="761108" y="2133600"/>
            <a:ext cx="1372492" cy="261610"/>
          </a:xfrm>
          <a:prstGeom prst="rect">
            <a:avLst/>
          </a:prstGeom>
          <a:noFill/>
        </p:spPr>
        <p:txBody>
          <a:bodyPr wrap="none" rtlCol="0">
            <a:spAutoFit/>
          </a:bodyPr>
          <a:lstStyle/>
          <a:p>
            <a:r>
              <a:rPr lang="en-US" sz="1100" dirty="0" smtClean="0"/>
              <a:t>Water Cooled Chiller</a:t>
            </a:r>
            <a:endParaRPr lang="en-US" sz="1100" dirty="0"/>
          </a:p>
        </p:txBody>
      </p:sp>
      <p:sp>
        <p:nvSpPr>
          <p:cNvPr id="13" name="TextBox 12"/>
          <p:cNvSpPr txBox="1"/>
          <p:nvPr/>
        </p:nvSpPr>
        <p:spPr>
          <a:xfrm>
            <a:off x="3656708" y="2133600"/>
            <a:ext cx="1208985" cy="261610"/>
          </a:xfrm>
          <a:prstGeom prst="rect">
            <a:avLst/>
          </a:prstGeom>
          <a:noFill/>
        </p:spPr>
        <p:txBody>
          <a:bodyPr wrap="none" rtlCol="0">
            <a:spAutoFit/>
          </a:bodyPr>
          <a:lstStyle/>
          <a:p>
            <a:r>
              <a:rPr lang="en-US" sz="1100" dirty="0" smtClean="0"/>
              <a:t>Air Cooled Chiller</a:t>
            </a:r>
            <a:endParaRPr lang="en-US" sz="1100" dirty="0"/>
          </a:p>
        </p:txBody>
      </p:sp>
      <p:sp>
        <p:nvSpPr>
          <p:cNvPr id="14" name="TextBox 13"/>
          <p:cNvSpPr txBox="1"/>
          <p:nvPr/>
        </p:nvSpPr>
        <p:spPr>
          <a:xfrm>
            <a:off x="6973669" y="2133600"/>
            <a:ext cx="646331" cy="261610"/>
          </a:xfrm>
          <a:prstGeom prst="rect">
            <a:avLst/>
          </a:prstGeom>
          <a:noFill/>
        </p:spPr>
        <p:txBody>
          <a:bodyPr wrap="none" rtlCol="0">
            <a:spAutoFit/>
          </a:bodyPr>
          <a:lstStyle/>
          <a:p>
            <a:r>
              <a:rPr lang="en-US" sz="1100" dirty="0" smtClean="0"/>
              <a:t>Rooftop</a:t>
            </a:r>
            <a:endParaRPr lang="en-US" sz="1100" dirty="0"/>
          </a:p>
        </p:txBody>
      </p:sp>
      <p:sp>
        <p:nvSpPr>
          <p:cNvPr id="15" name="TextBox 14"/>
          <p:cNvSpPr txBox="1"/>
          <p:nvPr/>
        </p:nvSpPr>
        <p:spPr>
          <a:xfrm>
            <a:off x="1066800" y="4038600"/>
            <a:ext cx="877163" cy="261610"/>
          </a:xfrm>
          <a:prstGeom prst="rect">
            <a:avLst/>
          </a:prstGeom>
          <a:noFill/>
        </p:spPr>
        <p:txBody>
          <a:bodyPr wrap="none" rtlCol="0">
            <a:spAutoFit/>
          </a:bodyPr>
          <a:lstStyle/>
          <a:p>
            <a:r>
              <a:rPr lang="en-US" sz="1100" dirty="0" smtClean="0"/>
              <a:t>Split System</a:t>
            </a:r>
            <a:endParaRPr lang="en-US" sz="1100" dirty="0"/>
          </a:p>
        </p:txBody>
      </p:sp>
      <p:sp>
        <p:nvSpPr>
          <p:cNvPr id="16" name="TextBox 15"/>
          <p:cNvSpPr txBox="1"/>
          <p:nvPr/>
        </p:nvSpPr>
        <p:spPr>
          <a:xfrm>
            <a:off x="3123479" y="4038600"/>
            <a:ext cx="534121" cy="261610"/>
          </a:xfrm>
          <a:prstGeom prst="rect">
            <a:avLst/>
          </a:prstGeom>
          <a:noFill/>
        </p:spPr>
        <p:txBody>
          <a:bodyPr wrap="none" rtlCol="0">
            <a:spAutoFit/>
          </a:bodyPr>
          <a:lstStyle/>
          <a:p>
            <a:r>
              <a:rPr lang="en-US" sz="1100" dirty="0" smtClean="0"/>
              <a:t>WSHP</a:t>
            </a:r>
            <a:endParaRPr lang="en-US" sz="1100" dirty="0"/>
          </a:p>
        </p:txBody>
      </p:sp>
      <p:sp>
        <p:nvSpPr>
          <p:cNvPr id="17" name="TextBox 16"/>
          <p:cNvSpPr txBox="1"/>
          <p:nvPr/>
        </p:nvSpPr>
        <p:spPr>
          <a:xfrm>
            <a:off x="5486400" y="4191000"/>
            <a:ext cx="405880" cy="261610"/>
          </a:xfrm>
          <a:prstGeom prst="rect">
            <a:avLst/>
          </a:prstGeom>
          <a:noFill/>
        </p:spPr>
        <p:txBody>
          <a:bodyPr wrap="none" rtlCol="0">
            <a:spAutoFit/>
          </a:bodyPr>
          <a:lstStyle/>
          <a:p>
            <a:r>
              <a:rPr lang="en-US" sz="1100" dirty="0" smtClean="0"/>
              <a:t>VRF</a:t>
            </a:r>
            <a:endParaRPr lang="en-US" sz="1100" dirty="0"/>
          </a:p>
        </p:txBody>
      </p:sp>
      <p:sp>
        <p:nvSpPr>
          <p:cNvPr id="18" name="Rounded Rectangle 17"/>
          <p:cNvSpPr/>
          <p:nvPr/>
        </p:nvSpPr>
        <p:spPr>
          <a:xfrm>
            <a:off x="7543800" y="304800"/>
            <a:ext cx="10668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Shared</a:t>
            </a:r>
            <a:endParaRPr lang="en-US" sz="9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 System Rating Map</a:t>
            </a:r>
            <a:endParaRPr lang="en-US" dirty="0"/>
          </a:p>
        </p:txBody>
      </p:sp>
      <p:sp>
        <p:nvSpPr>
          <p:cNvPr id="3" name="Content Placeholder 2"/>
          <p:cNvSpPr>
            <a:spLocks noGrp="1"/>
          </p:cNvSpPr>
          <p:nvPr>
            <p:ph idx="1"/>
          </p:nvPr>
        </p:nvSpPr>
        <p:spPr/>
        <p:txBody>
          <a:bodyPr>
            <a:normAutofit/>
          </a:bodyPr>
          <a:lstStyle/>
          <a:p>
            <a:r>
              <a:rPr lang="en-US" sz="1600" dirty="0" smtClean="0"/>
              <a:t>The goal of this task is to develop the procedures for ratings of the complete system operating map to support simulation tools and system analysis</a:t>
            </a:r>
          </a:p>
          <a:p>
            <a:r>
              <a:rPr lang="en-US" sz="1600" dirty="0" smtClean="0"/>
              <a:t>This task will work closely with the SPC committee developing the ASHRAE Standard 205</a:t>
            </a:r>
          </a:p>
          <a:p>
            <a:r>
              <a:rPr lang="en-US" sz="1600" dirty="0" smtClean="0"/>
              <a:t>It is likely this will also require research to develop better correlations for modeling</a:t>
            </a:r>
          </a:p>
          <a:p>
            <a:r>
              <a:rPr lang="en-US" sz="1600" dirty="0" smtClean="0"/>
              <a:t>Also security procedures defined by task 8</a:t>
            </a:r>
            <a:endParaRPr lang="en-US" sz="1600"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61</a:t>
            </a:fld>
            <a:endParaRPr lang="en-US" dirty="0"/>
          </a:p>
        </p:txBody>
      </p:sp>
      <p:pic>
        <p:nvPicPr>
          <p:cNvPr id="5" name="Picture 2"/>
          <p:cNvPicPr>
            <a:picLocks noChangeAspect="1" noChangeArrowheads="1"/>
          </p:cNvPicPr>
          <p:nvPr/>
        </p:nvPicPr>
        <p:blipFill>
          <a:blip r:embed="rId2" cstate="email"/>
          <a:srcRect/>
          <a:stretch>
            <a:fillRect/>
          </a:stretch>
        </p:blipFill>
        <p:spPr bwMode="auto">
          <a:xfrm>
            <a:off x="838200" y="3200400"/>
            <a:ext cx="3212056" cy="2286000"/>
          </a:xfrm>
          <a:prstGeom prst="rect">
            <a:avLst/>
          </a:prstGeom>
          <a:noFill/>
          <a:ln w="9525">
            <a:solidFill>
              <a:schemeClr val="tx1"/>
            </a:solidFill>
            <a:miter lim="800000"/>
            <a:headEnd/>
            <a:tailEnd/>
          </a:ln>
          <a:effectLst/>
        </p:spPr>
      </p:pic>
      <p:sp>
        <p:nvSpPr>
          <p:cNvPr id="7" name="TextBox 6"/>
          <p:cNvSpPr txBox="1"/>
          <p:nvPr/>
        </p:nvSpPr>
        <p:spPr>
          <a:xfrm>
            <a:off x="1676400" y="2895600"/>
            <a:ext cx="1771895" cy="307777"/>
          </a:xfrm>
          <a:prstGeom prst="rect">
            <a:avLst/>
          </a:prstGeom>
          <a:noFill/>
        </p:spPr>
        <p:txBody>
          <a:bodyPr wrap="none" rtlCol="0">
            <a:spAutoFit/>
          </a:bodyPr>
          <a:lstStyle/>
          <a:p>
            <a:r>
              <a:rPr lang="en-US" sz="1400" dirty="0" smtClean="0"/>
              <a:t>Complete Rating Map</a:t>
            </a:r>
            <a:endParaRPr lang="en-US" sz="1400" dirty="0"/>
          </a:p>
        </p:txBody>
      </p:sp>
      <p:grpSp>
        <p:nvGrpSpPr>
          <p:cNvPr id="12" name="Group 11"/>
          <p:cNvGrpSpPr/>
          <p:nvPr/>
        </p:nvGrpSpPr>
        <p:grpSpPr>
          <a:xfrm>
            <a:off x="4648200" y="3276600"/>
            <a:ext cx="4114800" cy="1143000"/>
            <a:chOff x="4952986" y="3276600"/>
            <a:chExt cx="3429014" cy="709353"/>
          </a:xfrm>
        </p:grpSpPr>
        <p:pic>
          <p:nvPicPr>
            <p:cNvPr id="58370" name="Picture 2"/>
            <p:cNvPicPr>
              <a:picLocks noChangeAspect="1" noChangeArrowheads="1"/>
            </p:cNvPicPr>
            <p:nvPr/>
          </p:nvPicPr>
          <p:blipFill>
            <a:blip r:embed="rId3" cstate="print"/>
            <a:srcRect/>
            <a:stretch>
              <a:fillRect/>
            </a:stretch>
          </p:blipFill>
          <p:spPr bwMode="auto">
            <a:xfrm>
              <a:off x="4974765" y="3276600"/>
              <a:ext cx="3407235" cy="228600"/>
            </a:xfrm>
            <a:prstGeom prst="rect">
              <a:avLst/>
            </a:prstGeom>
            <a:noFill/>
            <a:ln w="9525">
              <a:noFill/>
              <a:miter lim="800000"/>
              <a:headEnd/>
              <a:tailEnd/>
            </a:ln>
          </p:spPr>
        </p:pic>
        <p:pic>
          <p:nvPicPr>
            <p:cNvPr id="58371" name="Picture 3"/>
            <p:cNvPicPr>
              <a:picLocks noChangeAspect="1" noChangeArrowheads="1"/>
            </p:cNvPicPr>
            <p:nvPr/>
          </p:nvPicPr>
          <p:blipFill>
            <a:blip r:embed="rId4" cstate="print"/>
            <a:srcRect/>
            <a:stretch>
              <a:fillRect/>
            </a:stretch>
          </p:blipFill>
          <p:spPr bwMode="auto">
            <a:xfrm>
              <a:off x="4952986" y="3505200"/>
              <a:ext cx="3276614" cy="231109"/>
            </a:xfrm>
            <a:prstGeom prst="rect">
              <a:avLst/>
            </a:prstGeom>
            <a:noFill/>
            <a:ln w="9525">
              <a:noFill/>
              <a:miter lim="800000"/>
              <a:headEnd/>
              <a:tailEnd/>
            </a:ln>
          </p:spPr>
        </p:pic>
        <p:pic>
          <p:nvPicPr>
            <p:cNvPr id="58372" name="Picture 4"/>
            <p:cNvPicPr>
              <a:picLocks noChangeAspect="1" noChangeArrowheads="1"/>
            </p:cNvPicPr>
            <p:nvPr/>
          </p:nvPicPr>
          <p:blipFill>
            <a:blip r:embed="rId5" cstate="print"/>
            <a:srcRect/>
            <a:stretch>
              <a:fillRect/>
            </a:stretch>
          </p:blipFill>
          <p:spPr bwMode="auto">
            <a:xfrm>
              <a:off x="4953001" y="3733800"/>
              <a:ext cx="1981199" cy="252153"/>
            </a:xfrm>
            <a:prstGeom prst="rect">
              <a:avLst/>
            </a:prstGeom>
            <a:noFill/>
            <a:ln w="9525">
              <a:noFill/>
              <a:miter lim="800000"/>
              <a:headEnd/>
              <a:tailEnd/>
            </a:ln>
          </p:spPr>
        </p:pic>
      </p:grpSp>
      <p:sp>
        <p:nvSpPr>
          <p:cNvPr id="13" name="Rectangle 12"/>
          <p:cNvSpPr/>
          <p:nvPr/>
        </p:nvSpPr>
        <p:spPr>
          <a:xfrm>
            <a:off x="4648200" y="3276600"/>
            <a:ext cx="41148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181600" y="2895600"/>
            <a:ext cx="2503891" cy="307777"/>
          </a:xfrm>
          <a:prstGeom prst="rect">
            <a:avLst/>
          </a:prstGeom>
          <a:noFill/>
        </p:spPr>
        <p:txBody>
          <a:bodyPr wrap="none" rtlCol="0">
            <a:spAutoFit/>
          </a:bodyPr>
          <a:lstStyle/>
          <a:p>
            <a:r>
              <a:rPr lang="en-US" sz="1400" dirty="0" smtClean="0"/>
              <a:t>Modeling Correlation Equations</a:t>
            </a:r>
            <a:endParaRPr lang="en-US" sz="1400" dirty="0"/>
          </a:p>
        </p:txBody>
      </p:sp>
      <p:sp>
        <p:nvSpPr>
          <p:cNvPr id="16" name="Rounded Rectangle 15"/>
          <p:cNvSpPr/>
          <p:nvPr/>
        </p:nvSpPr>
        <p:spPr>
          <a:xfrm>
            <a:off x="7620000" y="304800"/>
            <a:ext cx="1066800"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Sections</a:t>
            </a:r>
            <a:endParaRPr lang="en-US" sz="9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 – System Evaluation Tools</a:t>
            </a:r>
            <a:endParaRPr lang="en-US" dirty="0"/>
          </a:p>
        </p:txBody>
      </p:sp>
      <p:sp>
        <p:nvSpPr>
          <p:cNvPr id="3" name="Content Placeholder 2"/>
          <p:cNvSpPr>
            <a:spLocks noGrp="1"/>
          </p:cNvSpPr>
          <p:nvPr>
            <p:ph idx="1"/>
          </p:nvPr>
        </p:nvSpPr>
        <p:spPr>
          <a:xfrm>
            <a:off x="304800" y="914400"/>
            <a:ext cx="8534400" cy="4876800"/>
          </a:xfrm>
        </p:spPr>
        <p:txBody>
          <a:bodyPr>
            <a:normAutofit/>
          </a:bodyPr>
          <a:lstStyle/>
          <a:p>
            <a:r>
              <a:rPr lang="en-US" sz="1600" dirty="0" smtClean="0"/>
              <a:t>The concept for this task is to develop system rating and evaluation tools that can model the complete HVAC System to determine an annualized efficiency metric</a:t>
            </a:r>
          </a:p>
          <a:p>
            <a:r>
              <a:rPr lang="en-US" sz="1600" dirty="0" smtClean="0"/>
              <a:t>The concept is to use ASHRAE 90.1 standardized buildings and all 19 climate zones to allow the full system to be analysis vs. a base minimum system</a:t>
            </a:r>
          </a:p>
          <a:p>
            <a:r>
              <a:rPr lang="en-US" sz="1600" dirty="0" smtClean="0"/>
              <a:t>The software tool would be designed to be user friendly and use an Icon based method to allow the system to be configured using task 2 models</a:t>
            </a:r>
          </a:p>
          <a:p>
            <a:r>
              <a:rPr lang="en-US" sz="1600" dirty="0" smtClean="0"/>
              <a:t>Software would be maintained and managed by AHRI</a:t>
            </a:r>
            <a:endParaRPr lang="en-US" sz="1600"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62</a:t>
            </a:fld>
            <a:endParaRPr lang="en-US" dirty="0"/>
          </a:p>
        </p:txBody>
      </p:sp>
      <p:pic>
        <p:nvPicPr>
          <p:cNvPr id="59395" name="Picture 3"/>
          <p:cNvPicPr>
            <a:picLocks noChangeAspect="1" noChangeArrowheads="1"/>
          </p:cNvPicPr>
          <p:nvPr/>
        </p:nvPicPr>
        <p:blipFill>
          <a:blip r:embed="rId2" cstate="print"/>
          <a:srcRect/>
          <a:stretch>
            <a:fillRect/>
          </a:stretch>
        </p:blipFill>
        <p:spPr bwMode="auto">
          <a:xfrm>
            <a:off x="533400" y="3276600"/>
            <a:ext cx="2282854" cy="1641475"/>
          </a:xfrm>
          <a:prstGeom prst="rect">
            <a:avLst/>
          </a:prstGeom>
          <a:noFill/>
          <a:ln w="9525">
            <a:noFill/>
            <a:miter lim="800000"/>
            <a:headEnd/>
            <a:tailEnd/>
          </a:ln>
        </p:spPr>
      </p:pic>
      <p:pic>
        <p:nvPicPr>
          <p:cNvPr id="59396" name="Picture 4"/>
          <p:cNvPicPr>
            <a:picLocks noChangeAspect="1" noChangeArrowheads="1"/>
          </p:cNvPicPr>
          <p:nvPr/>
        </p:nvPicPr>
        <p:blipFill>
          <a:blip r:embed="rId3" cstate="print"/>
          <a:srcRect/>
          <a:stretch>
            <a:fillRect/>
          </a:stretch>
        </p:blipFill>
        <p:spPr bwMode="auto">
          <a:xfrm>
            <a:off x="3200400" y="3200400"/>
            <a:ext cx="2257520" cy="1908175"/>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3276600" y="5410200"/>
            <a:ext cx="844550" cy="659974"/>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4267200" y="5410200"/>
            <a:ext cx="1188867" cy="685800"/>
          </a:xfrm>
          <a:prstGeom prst="rect">
            <a:avLst/>
          </a:prstGeom>
          <a:noFill/>
          <a:ln w="9525">
            <a:noFill/>
            <a:miter lim="800000"/>
            <a:headEnd/>
            <a:tailEnd/>
          </a:ln>
        </p:spPr>
      </p:pic>
      <p:sp>
        <p:nvSpPr>
          <p:cNvPr id="10" name="TextBox 9"/>
          <p:cNvSpPr txBox="1"/>
          <p:nvPr/>
        </p:nvSpPr>
        <p:spPr>
          <a:xfrm>
            <a:off x="609600" y="2971800"/>
            <a:ext cx="2178802" cy="261610"/>
          </a:xfrm>
          <a:prstGeom prst="rect">
            <a:avLst/>
          </a:prstGeom>
          <a:noFill/>
        </p:spPr>
        <p:txBody>
          <a:bodyPr wrap="none" rtlCol="0">
            <a:spAutoFit/>
          </a:bodyPr>
          <a:lstStyle/>
          <a:p>
            <a:r>
              <a:rPr lang="en-US" sz="1100" dirty="0" smtClean="0"/>
              <a:t>Icon Based Software Tool Interface</a:t>
            </a:r>
            <a:endParaRPr lang="en-US" sz="1100" dirty="0"/>
          </a:p>
        </p:txBody>
      </p:sp>
      <p:sp>
        <p:nvSpPr>
          <p:cNvPr id="11" name="TextBox 10"/>
          <p:cNvSpPr txBox="1"/>
          <p:nvPr/>
        </p:nvSpPr>
        <p:spPr>
          <a:xfrm>
            <a:off x="3200400" y="2895600"/>
            <a:ext cx="2190856" cy="276999"/>
          </a:xfrm>
          <a:prstGeom prst="rect">
            <a:avLst/>
          </a:prstGeom>
          <a:noFill/>
        </p:spPr>
        <p:txBody>
          <a:bodyPr wrap="none" rtlCol="0">
            <a:spAutoFit/>
          </a:bodyPr>
          <a:lstStyle/>
          <a:p>
            <a:r>
              <a:rPr lang="en-US" sz="1200" dirty="0" smtClean="0"/>
              <a:t>ASHRAE 90.1 Standard Buildings</a:t>
            </a:r>
            <a:endParaRPr lang="en-US" sz="1200" dirty="0"/>
          </a:p>
        </p:txBody>
      </p:sp>
      <p:pic>
        <p:nvPicPr>
          <p:cNvPr id="12" name="Picture 2"/>
          <p:cNvPicPr>
            <a:picLocks noChangeAspect="1" noChangeArrowheads="1"/>
          </p:cNvPicPr>
          <p:nvPr/>
        </p:nvPicPr>
        <p:blipFill>
          <a:blip r:embed="rId6" cstate="print"/>
          <a:srcRect/>
          <a:stretch>
            <a:fillRect/>
          </a:stretch>
        </p:blipFill>
        <p:spPr bwMode="auto">
          <a:xfrm>
            <a:off x="5943600" y="3276600"/>
            <a:ext cx="2939255" cy="1752599"/>
          </a:xfrm>
          <a:prstGeom prst="rect">
            <a:avLst/>
          </a:prstGeom>
          <a:noFill/>
          <a:ln w="9525">
            <a:noFill/>
            <a:miter lim="800000"/>
            <a:headEnd/>
            <a:tailEnd/>
          </a:ln>
        </p:spPr>
      </p:pic>
      <p:sp>
        <p:nvSpPr>
          <p:cNvPr id="13" name="TextBox 12"/>
          <p:cNvSpPr txBox="1"/>
          <p:nvPr/>
        </p:nvSpPr>
        <p:spPr>
          <a:xfrm>
            <a:off x="6096000" y="2895600"/>
            <a:ext cx="2743200" cy="461665"/>
          </a:xfrm>
          <a:prstGeom prst="rect">
            <a:avLst/>
          </a:prstGeom>
          <a:noFill/>
        </p:spPr>
        <p:txBody>
          <a:bodyPr wrap="square" rtlCol="0">
            <a:spAutoFit/>
          </a:bodyPr>
          <a:lstStyle/>
          <a:p>
            <a:r>
              <a:rPr lang="en-US" sz="1200" dirty="0" smtClean="0"/>
              <a:t>ASHRAE 169 Climate Zones and ASHRAE 90.1 Representative Benchmark Cites</a:t>
            </a:r>
            <a:endParaRPr lang="en-US" sz="1200" dirty="0"/>
          </a:p>
        </p:txBody>
      </p:sp>
      <p:sp>
        <p:nvSpPr>
          <p:cNvPr id="14" name="Rounded Rectangle 13"/>
          <p:cNvSpPr/>
          <p:nvPr/>
        </p:nvSpPr>
        <p:spPr>
          <a:xfrm>
            <a:off x="7620000" y="304800"/>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Systems Steering Committee</a:t>
            </a:r>
            <a:endParaRPr lang="en-US" sz="9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4 – New Full and Part Load Metrics</a:t>
            </a:r>
            <a:endParaRPr lang="en-US" dirty="0"/>
          </a:p>
        </p:txBody>
      </p:sp>
      <p:sp>
        <p:nvSpPr>
          <p:cNvPr id="3" name="Content Placeholder 2"/>
          <p:cNvSpPr>
            <a:spLocks noGrp="1"/>
          </p:cNvSpPr>
          <p:nvPr>
            <p:ph idx="1"/>
          </p:nvPr>
        </p:nvSpPr>
        <p:spPr>
          <a:xfrm>
            <a:off x="304800" y="990600"/>
            <a:ext cx="8534400" cy="4800600"/>
          </a:xfrm>
        </p:spPr>
        <p:txBody>
          <a:bodyPr/>
          <a:lstStyle/>
          <a:p>
            <a:r>
              <a:rPr lang="en-US" dirty="0" smtClean="0"/>
              <a:t>This task would develop and modify efficiency metrics for full and part load</a:t>
            </a:r>
          </a:p>
          <a:p>
            <a:r>
              <a:rPr lang="en-US" dirty="0" smtClean="0"/>
              <a:t>Effort should consider both cooling and heating and representative buildings and climate zones </a:t>
            </a:r>
          </a:p>
          <a:p>
            <a:r>
              <a:rPr lang="en-US" dirty="0" smtClean="0"/>
              <a:t>With growing global efficiency initiatives the effort should also include consideration of global environmental conditions and requirements</a:t>
            </a:r>
          </a:p>
          <a:p>
            <a:r>
              <a:rPr lang="en-US" dirty="0" smtClean="0"/>
              <a:t>Effort should also consider hybrid systems like rooftops with ERV, equipment with economizers, etc</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63</a:t>
            </a:fld>
            <a:endParaRPr lang="en-US" dirty="0"/>
          </a:p>
        </p:txBody>
      </p:sp>
      <p:sp>
        <p:nvSpPr>
          <p:cNvPr id="8" name="TextBox 7"/>
          <p:cNvSpPr txBox="1"/>
          <p:nvPr/>
        </p:nvSpPr>
        <p:spPr>
          <a:xfrm>
            <a:off x="1143000" y="3200400"/>
            <a:ext cx="2819400" cy="2585323"/>
          </a:xfrm>
          <a:prstGeom prst="rect">
            <a:avLst/>
          </a:prstGeom>
          <a:noFill/>
        </p:spPr>
        <p:txBody>
          <a:bodyPr wrap="square" rtlCol="0">
            <a:spAutoFit/>
          </a:bodyPr>
          <a:lstStyle/>
          <a:p>
            <a:pPr marL="342900" indent="-342900">
              <a:spcBef>
                <a:spcPct val="20000"/>
              </a:spcBef>
            </a:pPr>
            <a:r>
              <a:rPr lang="en-US" b="1" u="sng" dirty="0" smtClean="0">
                <a:solidFill>
                  <a:srgbClr val="0079C1"/>
                </a:solidFill>
              </a:rPr>
              <a:t>Full Load Metrics</a:t>
            </a:r>
          </a:p>
          <a:p>
            <a:pPr marL="342900" indent="-342900">
              <a:buFont typeface="Arial" pitchFamily="34" charset="0"/>
              <a:buChar char="•"/>
            </a:pPr>
            <a:r>
              <a:rPr lang="en-US" dirty="0" smtClean="0">
                <a:solidFill>
                  <a:srgbClr val="0079C1"/>
                </a:solidFill>
              </a:rPr>
              <a:t>EER</a:t>
            </a:r>
          </a:p>
          <a:p>
            <a:pPr marL="342900" indent="-342900">
              <a:buFont typeface="Arial" pitchFamily="34" charset="0"/>
              <a:buChar char="•"/>
            </a:pPr>
            <a:r>
              <a:rPr lang="en-US" dirty="0" smtClean="0">
                <a:solidFill>
                  <a:srgbClr val="0079C1"/>
                </a:solidFill>
              </a:rPr>
              <a:t>COPC</a:t>
            </a:r>
          </a:p>
          <a:p>
            <a:pPr marL="342900" indent="-342900">
              <a:buFont typeface="Arial" pitchFamily="34" charset="0"/>
              <a:buChar char="•"/>
            </a:pPr>
            <a:r>
              <a:rPr lang="en-US" dirty="0" smtClean="0">
                <a:solidFill>
                  <a:srgbClr val="0079C1"/>
                </a:solidFill>
              </a:rPr>
              <a:t>COPH</a:t>
            </a:r>
          </a:p>
          <a:p>
            <a:pPr marL="342900" indent="-342900">
              <a:buFont typeface="Arial" pitchFamily="34" charset="0"/>
              <a:buChar char="•"/>
            </a:pPr>
            <a:r>
              <a:rPr lang="en-US" dirty="0" smtClean="0">
                <a:solidFill>
                  <a:srgbClr val="0079C1"/>
                </a:solidFill>
              </a:rPr>
              <a:t>COPHR</a:t>
            </a:r>
          </a:p>
          <a:p>
            <a:pPr marL="342900" indent="-342900">
              <a:buFont typeface="Arial" pitchFamily="34" charset="0"/>
              <a:buChar char="•"/>
            </a:pPr>
            <a:r>
              <a:rPr lang="en-US" dirty="0" smtClean="0">
                <a:solidFill>
                  <a:srgbClr val="0079C1"/>
                </a:solidFill>
              </a:rPr>
              <a:t>kW/Ton</a:t>
            </a:r>
          </a:p>
          <a:p>
            <a:pPr marL="342900" indent="-342900">
              <a:buFont typeface="Arial" pitchFamily="34" charset="0"/>
              <a:buChar char="•"/>
            </a:pPr>
            <a:r>
              <a:rPr lang="en-US" dirty="0" smtClean="0">
                <a:solidFill>
                  <a:srgbClr val="0079C1"/>
                </a:solidFill>
              </a:rPr>
              <a:t>SCOP</a:t>
            </a:r>
          </a:p>
          <a:p>
            <a:pPr marL="342900" indent="-342900">
              <a:buFont typeface="Arial" pitchFamily="34" charset="0"/>
              <a:buChar char="•"/>
            </a:pPr>
            <a:r>
              <a:rPr lang="en-US" dirty="0" smtClean="0">
                <a:solidFill>
                  <a:srgbClr val="0079C1"/>
                </a:solidFill>
              </a:rPr>
              <a:t>HSPF</a:t>
            </a:r>
          </a:p>
          <a:p>
            <a:pPr marL="342900" indent="-342900">
              <a:buFont typeface="Arial" pitchFamily="34" charset="0"/>
              <a:buChar char="•"/>
            </a:pPr>
            <a:r>
              <a:rPr lang="en-US" dirty="0" smtClean="0">
                <a:solidFill>
                  <a:srgbClr val="0079C1"/>
                </a:solidFill>
              </a:rPr>
              <a:t>FER</a:t>
            </a:r>
          </a:p>
        </p:txBody>
      </p:sp>
      <p:sp>
        <p:nvSpPr>
          <p:cNvPr id="9" name="TextBox 8"/>
          <p:cNvSpPr txBox="1"/>
          <p:nvPr/>
        </p:nvSpPr>
        <p:spPr>
          <a:xfrm>
            <a:off x="4648200" y="3276600"/>
            <a:ext cx="3505200" cy="1754326"/>
          </a:xfrm>
          <a:prstGeom prst="rect">
            <a:avLst/>
          </a:prstGeom>
          <a:noFill/>
        </p:spPr>
        <p:txBody>
          <a:bodyPr wrap="square" rtlCol="0">
            <a:spAutoFit/>
          </a:bodyPr>
          <a:lstStyle/>
          <a:p>
            <a:pPr marL="342900" indent="-342900"/>
            <a:r>
              <a:rPr lang="en-US" b="1" u="sng" dirty="0" smtClean="0">
                <a:solidFill>
                  <a:srgbClr val="0079C1"/>
                </a:solidFill>
              </a:rPr>
              <a:t>Part Load/Annualized Metrics</a:t>
            </a:r>
          </a:p>
          <a:p>
            <a:pPr marL="342900" indent="-342900">
              <a:buFont typeface="Arial" pitchFamily="34" charset="0"/>
              <a:buChar char="•"/>
            </a:pPr>
            <a:r>
              <a:rPr lang="en-US" dirty="0" smtClean="0">
                <a:solidFill>
                  <a:srgbClr val="0079C1"/>
                </a:solidFill>
              </a:rPr>
              <a:t>SEER</a:t>
            </a:r>
          </a:p>
          <a:p>
            <a:pPr marL="342900" indent="-342900">
              <a:buFont typeface="Arial" pitchFamily="34" charset="0"/>
              <a:buChar char="•"/>
            </a:pPr>
            <a:r>
              <a:rPr lang="en-US" dirty="0" smtClean="0">
                <a:solidFill>
                  <a:srgbClr val="0079C1"/>
                </a:solidFill>
              </a:rPr>
              <a:t>IEER</a:t>
            </a:r>
          </a:p>
          <a:p>
            <a:pPr marL="342900" indent="-342900">
              <a:buFont typeface="Arial" pitchFamily="34" charset="0"/>
              <a:buChar char="•"/>
            </a:pPr>
            <a:r>
              <a:rPr lang="en-US" dirty="0" smtClean="0">
                <a:solidFill>
                  <a:srgbClr val="0079C1"/>
                </a:solidFill>
              </a:rPr>
              <a:t>ICOP</a:t>
            </a:r>
          </a:p>
          <a:p>
            <a:pPr marL="342900" indent="-342900">
              <a:buFont typeface="Arial" pitchFamily="34" charset="0"/>
              <a:buChar char="•"/>
            </a:pPr>
            <a:r>
              <a:rPr lang="en-US" dirty="0" smtClean="0">
                <a:solidFill>
                  <a:srgbClr val="0079C1"/>
                </a:solidFill>
              </a:rPr>
              <a:t>IPLV</a:t>
            </a:r>
          </a:p>
          <a:p>
            <a:pPr marL="342900" indent="-342900">
              <a:buFont typeface="Arial" pitchFamily="34" charset="0"/>
              <a:buChar char="•"/>
            </a:pPr>
            <a:r>
              <a:rPr lang="en-US" dirty="0" smtClean="0">
                <a:solidFill>
                  <a:srgbClr val="0079C1"/>
                </a:solidFill>
              </a:rPr>
              <a:t>ISEER</a:t>
            </a:r>
          </a:p>
        </p:txBody>
      </p:sp>
      <p:sp>
        <p:nvSpPr>
          <p:cNvPr id="7" name="Rounded Rectangle 6"/>
          <p:cNvSpPr/>
          <p:nvPr/>
        </p:nvSpPr>
        <p:spPr>
          <a:xfrm>
            <a:off x="7696200" y="228600"/>
            <a:ext cx="1066800"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Sections</a:t>
            </a:r>
            <a:endParaRPr lang="en-US" sz="9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5 – New Research Projects </a:t>
            </a:r>
            <a:endParaRPr lang="en-US" dirty="0"/>
          </a:p>
        </p:txBody>
      </p:sp>
      <p:sp>
        <p:nvSpPr>
          <p:cNvPr id="3" name="Content Placeholder 2"/>
          <p:cNvSpPr>
            <a:spLocks noGrp="1"/>
          </p:cNvSpPr>
          <p:nvPr>
            <p:ph idx="1"/>
          </p:nvPr>
        </p:nvSpPr>
        <p:spPr/>
        <p:txBody>
          <a:bodyPr/>
          <a:lstStyle/>
          <a:p>
            <a:r>
              <a:rPr lang="en-US" dirty="0" smtClean="0"/>
              <a:t>This task will focus on research that supports the systems approach and subsystems approach</a:t>
            </a:r>
            <a:br>
              <a:rPr lang="en-US" dirty="0" smtClean="0"/>
            </a:br>
            <a:endParaRPr lang="en-US" dirty="0" smtClean="0"/>
          </a:p>
          <a:p>
            <a:r>
              <a:rPr lang="en-US" dirty="0" smtClean="0"/>
              <a:t>It will not replace standard research that is sponsor and managed by the R&amp;T committee</a:t>
            </a:r>
            <a:br>
              <a:rPr lang="en-US" dirty="0" smtClean="0"/>
            </a:br>
            <a:endParaRPr lang="en-US" dirty="0" smtClean="0"/>
          </a:p>
          <a:p>
            <a:r>
              <a:rPr lang="en-US" dirty="0" smtClean="0"/>
              <a:t>Possible research projects could include</a:t>
            </a:r>
          </a:p>
          <a:p>
            <a:pPr lvl="1"/>
            <a:r>
              <a:rPr lang="en-US" dirty="0" smtClean="0"/>
              <a:t>New equipment models for equipment</a:t>
            </a:r>
          </a:p>
          <a:p>
            <a:pPr lvl="1"/>
            <a:r>
              <a:rPr lang="en-US" b="0" dirty="0" smtClean="0"/>
              <a:t>New modeling techniques</a:t>
            </a:r>
          </a:p>
          <a:p>
            <a:pPr lvl="1"/>
            <a:r>
              <a:rPr lang="en-US" dirty="0" smtClean="0"/>
              <a:t>Development of new part load metrics</a:t>
            </a:r>
          </a:p>
          <a:p>
            <a:pPr lvl="1"/>
            <a:r>
              <a:rPr lang="en-US" dirty="0" smtClean="0"/>
              <a:t>Modeling tools</a:t>
            </a:r>
            <a:br>
              <a:rPr lang="en-US" dirty="0" smtClean="0"/>
            </a:br>
            <a:endParaRPr lang="en-US" dirty="0" smtClean="0"/>
          </a:p>
          <a:p>
            <a:r>
              <a:rPr lang="en-US" dirty="0" smtClean="0"/>
              <a:t>We currently have one research project started to Develop Fan Power Terminal Unit Performance Data for EnergyPlus and other simulation models</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64</a:t>
            </a:fld>
            <a:endParaRPr lang="en-US" dirty="0"/>
          </a:p>
        </p:txBody>
      </p:sp>
      <p:sp>
        <p:nvSpPr>
          <p:cNvPr id="5" name="Rounded Rectangle 4"/>
          <p:cNvSpPr/>
          <p:nvPr/>
        </p:nvSpPr>
        <p:spPr>
          <a:xfrm>
            <a:off x="7467600" y="228600"/>
            <a:ext cx="10668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Shared</a:t>
            </a:r>
            <a:endParaRPr lang="en-US" sz="9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6 – Section Organization and Collaboration </a:t>
            </a:r>
            <a:endParaRPr lang="en-US" dirty="0"/>
          </a:p>
        </p:txBody>
      </p:sp>
      <p:sp>
        <p:nvSpPr>
          <p:cNvPr id="3" name="Content Placeholder 2"/>
          <p:cNvSpPr>
            <a:spLocks noGrp="1"/>
          </p:cNvSpPr>
          <p:nvPr>
            <p:ph idx="1"/>
          </p:nvPr>
        </p:nvSpPr>
        <p:spPr/>
        <p:txBody>
          <a:bodyPr/>
          <a:lstStyle/>
          <a:p>
            <a:r>
              <a:rPr lang="en-US" dirty="0" smtClean="0"/>
              <a:t>The current approach to sections, AHRI standards and certification programs has been based on the historical approach to develop standards and certification programs around a component prescriptive approach </a:t>
            </a:r>
            <a:br>
              <a:rPr lang="en-US" dirty="0" smtClean="0"/>
            </a:br>
            <a:endParaRPr lang="en-US" dirty="0" smtClean="0"/>
          </a:p>
          <a:p>
            <a:r>
              <a:rPr lang="en-US" dirty="0" smtClean="0"/>
              <a:t>As we move to a more systems approach it may be necessary for different sections to work together on a systems approach or to change or add new sections</a:t>
            </a:r>
            <a:br>
              <a:rPr lang="en-US" dirty="0" smtClean="0"/>
            </a:br>
            <a:endParaRPr lang="en-US" dirty="0" smtClean="0"/>
          </a:p>
          <a:p>
            <a:r>
              <a:rPr lang="en-US" dirty="0" smtClean="0"/>
              <a:t>There also may be synergies between different products with similar operating characteristics and full and part load metrics</a:t>
            </a:r>
            <a:br>
              <a:rPr lang="en-US" dirty="0" smtClean="0"/>
            </a:br>
            <a:endParaRPr lang="en-US" dirty="0" smtClean="0"/>
          </a:p>
          <a:p>
            <a:r>
              <a:rPr lang="en-US" dirty="0" smtClean="0"/>
              <a:t>It will be important for sections to work together and one concept may be to form super-sections that work together to develop a systems approach (i.e. Chiller Water Super Section)</a:t>
            </a: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65</a:t>
            </a:fld>
            <a:endParaRPr lang="en-US" dirty="0"/>
          </a:p>
        </p:txBody>
      </p:sp>
      <p:sp>
        <p:nvSpPr>
          <p:cNvPr id="5" name="Rounded Rectangle 4"/>
          <p:cNvSpPr/>
          <p:nvPr/>
        </p:nvSpPr>
        <p:spPr>
          <a:xfrm>
            <a:off x="7696200" y="304800"/>
            <a:ext cx="10668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Shared</a:t>
            </a:r>
            <a:endParaRPr lang="en-US" sz="9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7 – Combined Ratings for Hybrid Systems</a:t>
            </a:r>
            <a:endParaRPr lang="en-US" dirty="0"/>
          </a:p>
        </p:txBody>
      </p:sp>
      <p:sp>
        <p:nvSpPr>
          <p:cNvPr id="3" name="Content Placeholder 2"/>
          <p:cNvSpPr>
            <a:spLocks noGrp="1"/>
          </p:cNvSpPr>
          <p:nvPr>
            <p:ph idx="1"/>
          </p:nvPr>
        </p:nvSpPr>
        <p:spPr>
          <a:xfrm>
            <a:off x="228600" y="838200"/>
            <a:ext cx="8534400" cy="4724400"/>
          </a:xfrm>
        </p:spPr>
        <p:txBody>
          <a:bodyPr/>
          <a:lstStyle/>
          <a:p>
            <a:r>
              <a:rPr lang="en-US" dirty="0" smtClean="0"/>
              <a:t>The intent of this task is to develop combined ratings for </a:t>
            </a:r>
            <a:r>
              <a:rPr lang="en-US" u="sng" dirty="0" smtClean="0"/>
              <a:t>full load </a:t>
            </a:r>
            <a:r>
              <a:rPr lang="en-US" dirty="0" smtClean="0"/>
              <a:t>and </a:t>
            </a:r>
            <a:r>
              <a:rPr lang="en-US" u="sng" dirty="0" smtClean="0"/>
              <a:t>part load </a:t>
            </a:r>
            <a:r>
              <a:rPr lang="en-US" dirty="0" smtClean="0"/>
              <a:t>for hybrid systems similar to the guideline V that is used for rooftops and ERV combined units.</a:t>
            </a:r>
            <a:br>
              <a:rPr lang="en-US" dirty="0" smtClean="0"/>
            </a:br>
            <a:endParaRPr lang="en-US" dirty="0" smtClean="0"/>
          </a:p>
          <a:p>
            <a:r>
              <a:rPr lang="en-US" dirty="0" smtClean="0"/>
              <a:t>The goal is </a:t>
            </a:r>
            <a:r>
              <a:rPr lang="en-US" u="sng" dirty="0" smtClean="0"/>
              <a:t>not to require retesting </a:t>
            </a:r>
            <a:r>
              <a:rPr lang="en-US" dirty="0" smtClean="0"/>
              <a:t>of the combined units but instead using the individual unit ratings and combine them using the rating procedure.</a:t>
            </a:r>
            <a:br>
              <a:rPr lang="en-US" dirty="0" smtClean="0"/>
            </a:br>
            <a:endParaRPr lang="en-US" dirty="0" smtClean="0"/>
          </a:p>
          <a:p>
            <a:r>
              <a:rPr lang="en-US" dirty="0" smtClean="0"/>
              <a:t>The procedure can be defined in guidelines or new standards and may require computer tools to develop the combined ratings</a:t>
            </a:r>
            <a:br>
              <a:rPr lang="en-US" dirty="0" smtClean="0"/>
            </a:br>
            <a:endParaRPr lang="en-US" dirty="0" smtClean="0"/>
          </a:p>
          <a:p>
            <a:r>
              <a:rPr lang="en-US" dirty="0" smtClean="0"/>
              <a:t>The regional weather conditions will also have to be included in the metrics</a:t>
            </a:r>
            <a:br>
              <a:rPr lang="en-US" dirty="0" smtClean="0"/>
            </a:br>
            <a:endParaRPr lang="en-US" dirty="0" smtClean="0"/>
          </a:p>
          <a:p>
            <a:r>
              <a:rPr lang="en-US" dirty="0" smtClean="0"/>
              <a:t>A key enabler will likely be the system map ratings defined in task 2</a:t>
            </a:r>
            <a:endParaRPr lang="en-US" dirty="0"/>
          </a:p>
        </p:txBody>
      </p:sp>
      <p:sp>
        <p:nvSpPr>
          <p:cNvPr id="4" name="Slide Number Placeholder 3"/>
          <p:cNvSpPr>
            <a:spLocks noGrp="1"/>
          </p:cNvSpPr>
          <p:nvPr>
            <p:ph type="sldNum" sz="quarter" idx="4"/>
          </p:nvPr>
        </p:nvSpPr>
        <p:spPr>
          <a:xfrm>
            <a:off x="-152400" y="6340475"/>
            <a:ext cx="609600" cy="365125"/>
          </a:xfrm>
        </p:spPr>
        <p:txBody>
          <a:bodyPr/>
          <a:lstStyle/>
          <a:p>
            <a:fld id="{899E0F3E-2A7A-4A66-ACB7-10C79D3F37AC}" type="slidenum">
              <a:rPr lang="en-US" smtClean="0"/>
              <a:pPr/>
              <a:t>66</a:t>
            </a:fld>
            <a:endParaRPr lang="en-US" dirty="0"/>
          </a:p>
        </p:txBody>
      </p:sp>
      <p:sp>
        <p:nvSpPr>
          <p:cNvPr id="5" name="Rectangle 11"/>
          <p:cNvSpPr>
            <a:spLocks noChangeArrowheads="1"/>
          </p:cNvSpPr>
          <p:nvPr/>
        </p:nvSpPr>
        <p:spPr bwMode="auto">
          <a:xfrm>
            <a:off x="2057400" y="5029200"/>
            <a:ext cx="1371600" cy="762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a:r>
              <a:rPr lang="en-US" sz="1800" dirty="0" smtClean="0">
                <a:solidFill>
                  <a:schemeClr val="bg1"/>
                </a:solidFill>
              </a:rPr>
              <a:t>Certified</a:t>
            </a:r>
            <a:endParaRPr lang="en-US" sz="1800" dirty="0">
              <a:solidFill>
                <a:schemeClr val="bg1"/>
              </a:solidFill>
            </a:endParaRPr>
          </a:p>
        </p:txBody>
      </p:sp>
      <p:sp>
        <p:nvSpPr>
          <p:cNvPr id="6" name="Rectangle 12"/>
          <p:cNvSpPr>
            <a:spLocks noChangeArrowheads="1"/>
          </p:cNvSpPr>
          <p:nvPr/>
        </p:nvSpPr>
        <p:spPr bwMode="auto">
          <a:xfrm>
            <a:off x="3733800" y="5029200"/>
            <a:ext cx="1371600" cy="762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a:r>
              <a:rPr lang="en-US" sz="1800" dirty="0" smtClean="0">
                <a:solidFill>
                  <a:schemeClr val="bg1"/>
                </a:solidFill>
              </a:rPr>
              <a:t>Certified</a:t>
            </a:r>
            <a:endParaRPr lang="en-US" sz="1800" dirty="0">
              <a:solidFill>
                <a:schemeClr val="bg1"/>
              </a:solidFill>
            </a:endParaRPr>
          </a:p>
        </p:txBody>
      </p:sp>
      <p:sp>
        <p:nvSpPr>
          <p:cNvPr id="7" name="Rectangle 13"/>
          <p:cNvSpPr>
            <a:spLocks noChangeArrowheads="1"/>
          </p:cNvSpPr>
          <p:nvPr/>
        </p:nvSpPr>
        <p:spPr bwMode="auto">
          <a:xfrm>
            <a:off x="5486400" y="5029200"/>
            <a:ext cx="1371600" cy="762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algn="ctr"/>
            <a:r>
              <a:rPr lang="en-US" sz="1800" dirty="0" smtClean="0">
                <a:solidFill>
                  <a:schemeClr val="bg1"/>
                </a:solidFill>
              </a:rPr>
              <a:t>Certified</a:t>
            </a:r>
            <a:endParaRPr lang="en-US" sz="1800" dirty="0">
              <a:solidFill>
                <a:schemeClr val="bg1"/>
              </a:solidFill>
            </a:endParaRPr>
          </a:p>
        </p:txBody>
      </p:sp>
      <p:sp>
        <p:nvSpPr>
          <p:cNvPr id="8" name="Line 14"/>
          <p:cNvSpPr>
            <a:spLocks noChangeShapeType="1"/>
          </p:cNvSpPr>
          <p:nvPr/>
        </p:nvSpPr>
        <p:spPr bwMode="auto">
          <a:xfrm>
            <a:off x="7239000"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sz="1800" dirty="0"/>
          </a:p>
        </p:txBody>
      </p:sp>
      <p:sp>
        <p:nvSpPr>
          <p:cNvPr id="9" name="Text Box 15"/>
          <p:cNvSpPr txBox="1">
            <a:spLocks noChangeArrowheads="1"/>
          </p:cNvSpPr>
          <p:nvPr/>
        </p:nvSpPr>
        <p:spPr bwMode="auto">
          <a:xfrm>
            <a:off x="7391400" y="4953000"/>
            <a:ext cx="9906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r>
              <a:rPr lang="en-US" sz="1800" dirty="0">
                <a:solidFill>
                  <a:schemeClr val="tx1"/>
                </a:solidFill>
              </a:rPr>
              <a:t>Output</a:t>
            </a:r>
          </a:p>
        </p:txBody>
      </p:sp>
      <p:sp>
        <p:nvSpPr>
          <p:cNvPr id="10" name="Rectangle 16"/>
          <p:cNvSpPr>
            <a:spLocks noChangeArrowheads="1"/>
          </p:cNvSpPr>
          <p:nvPr/>
        </p:nvSpPr>
        <p:spPr bwMode="auto">
          <a:xfrm>
            <a:off x="1676400" y="4800600"/>
            <a:ext cx="5562600" cy="1295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z="1800" dirty="0"/>
          </a:p>
        </p:txBody>
      </p:sp>
      <p:sp>
        <p:nvSpPr>
          <p:cNvPr id="11" name="Rectangle 17"/>
          <p:cNvSpPr>
            <a:spLocks noChangeArrowheads="1"/>
          </p:cNvSpPr>
          <p:nvPr/>
        </p:nvSpPr>
        <p:spPr bwMode="auto">
          <a:xfrm>
            <a:off x="304800" y="5105400"/>
            <a:ext cx="1143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r>
              <a:rPr lang="en-US" sz="1800" dirty="0">
                <a:solidFill>
                  <a:schemeClr val="tx1"/>
                </a:solidFill>
              </a:rPr>
              <a:t>∑ inputs</a:t>
            </a:r>
          </a:p>
        </p:txBody>
      </p:sp>
      <p:sp>
        <p:nvSpPr>
          <p:cNvPr id="12" name="Line 18"/>
          <p:cNvSpPr>
            <a:spLocks noChangeShapeType="1"/>
          </p:cNvSpPr>
          <p:nvPr/>
        </p:nvSpPr>
        <p:spPr bwMode="auto">
          <a:xfrm>
            <a:off x="685800" y="5486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sz="1800" dirty="0"/>
          </a:p>
        </p:txBody>
      </p:sp>
      <p:sp>
        <p:nvSpPr>
          <p:cNvPr id="13" name="Rounded Rectangle 12"/>
          <p:cNvSpPr/>
          <p:nvPr/>
        </p:nvSpPr>
        <p:spPr>
          <a:xfrm>
            <a:off x="7772400" y="304800"/>
            <a:ext cx="1066800"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Sections</a:t>
            </a:r>
            <a:endParaRPr lang="en-US" sz="9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dirty="0" smtClean="0"/>
              <a:t>Task 8 - Electronic Transfer of Ratings Maps </a:t>
            </a:r>
          </a:p>
        </p:txBody>
      </p:sp>
      <p:sp>
        <p:nvSpPr>
          <p:cNvPr id="21507" name="Content Placeholder 2"/>
          <p:cNvSpPr>
            <a:spLocks noGrp="1"/>
          </p:cNvSpPr>
          <p:nvPr>
            <p:ph idx="1"/>
          </p:nvPr>
        </p:nvSpPr>
        <p:spPr>
          <a:xfrm>
            <a:off x="457200" y="990600"/>
            <a:ext cx="8382000" cy="4800600"/>
          </a:xfrm>
        </p:spPr>
        <p:txBody>
          <a:bodyPr>
            <a:noAutofit/>
          </a:bodyPr>
          <a:lstStyle/>
          <a:p>
            <a:r>
              <a:rPr lang="en-US" sz="1600" dirty="0" smtClean="0"/>
              <a:t>The goal of this task is to provide a standardized method for the decimation and transfer of rating maps for products and components that can be used directly in system model tools like EnergyPlus and tools that this Systems Steering Committee may develop.</a:t>
            </a:r>
            <a:br>
              <a:rPr lang="en-US" sz="1600" dirty="0" smtClean="0"/>
            </a:br>
            <a:endParaRPr lang="en-US" sz="1600" dirty="0" smtClean="0"/>
          </a:p>
          <a:p>
            <a:r>
              <a:rPr lang="en-US" sz="1600" dirty="0" smtClean="0"/>
              <a:t>These rating maps are not just the full load ratings.  These are ratings that cover the full operating map of the product and both full and part load at a diverse set of operating and ambient conditions.</a:t>
            </a:r>
            <a:br>
              <a:rPr lang="en-US" sz="1600" dirty="0" smtClean="0"/>
            </a:br>
            <a:endParaRPr lang="en-US" sz="1600" dirty="0" smtClean="0"/>
          </a:p>
          <a:p>
            <a:r>
              <a:rPr lang="en-US" sz="1600" dirty="0" smtClean="0"/>
              <a:t>This task will come up with standardized electronic data transfer methods to pass these ratings to equipment models.  Work is already underway in ASHRAE 205 to develop standard formats, but they are struggling due to a lack of understanding of the equipment.</a:t>
            </a:r>
            <a:br>
              <a:rPr lang="en-US" sz="1600" dirty="0" smtClean="0"/>
            </a:br>
            <a:endParaRPr lang="en-US" sz="1600" dirty="0" smtClean="0"/>
          </a:p>
          <a:p>
            <a:r>
              <a:rPr lang="en-US" sz="1600" dirty="0" smtClean="0"/>
              <a:t>The goal is to develop electronic methods to transfer this data while maintaining the </a:t>
            </a:r>
            <a:r>
              <a:rPr lang="en-US" sz="1600" u="sng" dirty="0" smtClean="0"/>
              <a:t>intellectual property </a:t>
            </a:r>
            <a:r>
              <a:rPr lang="en-US" sz="1600" dirty="0" smtClean="0"/>
              <a:t>of the manufacturers.</a:t>
            </a:r>
            <a:br>
              <a:rPr lang="en-US" sz="1600" dirty="0" smtClean="0"/>
            </a:br>
            <a:endParaRPr lang="en-US" sz="1600" dirty="0" smtClean="0"/>
          </a:p>
          <a:p>
            <a:r>
              <a:rPr lang="en-US" sz="1600" dirty="0" smtClean="0"/>
              <a:t>This effort will also have to work closely with Task 3 involving system modeling  and Task 2 for the development of these maps.</a:t>
            </a:r>
          </a:p>
          <a:p>
            <a:endParaRPr lang="en-US" sz="1600" dirty="0"/>
          </a:p>
          <a:p>
            <a:pPr lvl="1"/>
            <a:endParaRPr lang="en-US" sz="1600" dirty="0"/>
          </a:p>
          <a:p>
            <a:pPr marL="0" indent="0">
              <a:buNone/>
            </a:pPr>
            <a:endParaRPr lang="en-US" sz="1600"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67</a:t>
            </a:fld>
            <a:endParaRPr lang="en-US" dirty="0"/>
          </a:p>
        </p:txBody>
      </p:sp>
      <p:sp>
        <p:nvSpPr>
          <p:cNvPr id="5" name="Rounded Rectangle 4"/>
          <p:cNvSpPr/>
          <p:nvPr/>
        </p:nvSpPr>
        <p:spPr>
          <a:xfrm>
            <a:off x="7848600" y="304800"/>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Systems Steering Committee</a:t>
            </a:r>
            <a:endParaRPr lang="en-US" sz="900" dirty="0"/>
          </a:p>
        </p:txBody>
      </p:sp>
    </p:spTree>
    <p:extLst>
      <p:ext uri="{BB962C8B-B14F-4D97-AF65-F5344CB8AC3E}">
        <p14:creationId xmlns:p14="http://schemas.microsoft.com/office/powerpoint/2010/main" xmlns="" val="6686815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9 – Products and Certification </a:t>
            </a:r>
            <a:endParaRPr lang="en-US" dirty="0"/>
          </a:p>
        </p:txBody>
      </p:sp>
      <p:sp>
        <p:nvSpPr>
          <p:cNvPr id="3" name="Content Placeholder 2"/>
          <p:cNvSpPr>
            <a:spLocks noGrp="1"/>
          </p:cNvSpPr>
          <p:nvPr>
            <p:ph idx="1"/>
          </p:nvPr>
        </p:nvSpPr>
        <p:spPr/>
        <p:txBody>
          <a:bodyPr/>
          <a:lstStyle/>
          <a:p>
            <a:r>
              <a:rPr lang="en-US" dirty="0" smtClean="0"/>
              <a:t>This task will look at the existing AHRI standards and certification programs, then review equipment currently in use.  </a:t>
            </a:r>
            <a:br>
              <a:rPr lang="en-US" dirty="0" smtClean="0"/>
            </a:br>
            <a:endParaRPr lang="en-US" dirty="0" smtClean="0"/>
          </a:p>
          <a:p>
            <a:r>
              <a:rPr lang="en-US" dirty="0" smtClean="0"/>
              <a:t>Should any additional equipment be covered under AHRI standards? </a:t>
            </a:r>
            <a:br>
              <a:rPr lang="en-US" dirty="0" smtClean="0"/>
            </a:br>
            <a:endParaRPr lang="en-US" dirty="0" smtClean="0"/>
          </a:p>
          <a:p>
            <a:r>
              <a:rPr lang="en-US" dirty="0" smtClean="0"/>
              <a:t>This could require the addition of new Sections and Engineering committees or restructuring of existing sections. </a:t>
            </a:r>
            <a:br>
              <a:rPr lang="en-US" dirty="0" smtClean="0"/>
            </a:br>
            <a:endParaRPr lang="en-US" dirty="0" smtClean="0"/>
          </a:p>
          <a:p>
            <a:r>
              <a:rPr lang="en-US" dirty="0" smtClean="0"/>
              <a:t>It also could involve collaborative efforts between section</a:t>
            </a:r>
            <a:br>
              <a:rPr lang="en-US" dirty="0" smtClean="0"/>
            </a:br>
            <a:endParaRPr lang="en-US" dirty="0" smtClean="0"/>
          </a:p>
          <a:p>
            <a:r>
              <a:rPr lang="en-US" dirty="0" smtClean="0"/>
              <a:t>Secondary task will be to review standards versus certification programs to see if more products require a certification program to drive for higher system efficiency.</a:t>
            </a:r>
            <a:br>
              <a:rPr lang="en-US" dirty="0" smtClean="0"/>
            </a:br>
            <a:endParaRPr lang="en-US" dirty="0" smtClean="0"/>
          </a:p>
          <a:p>
            <a:r>
              <a:rPr lang="en-US" dirty="0" smtClean="0"/>
              <a:t>As part of this we should also consider global implications</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68</a:t>
            </a:fld>
            <a:endParaRPr lang="en-US" dirty="0"/>
          </a:p>
        </p:txBody>
      </p:sp>
      <p:sp>
        <p:nvSpPr>
          <p:cNvPr id="5" name="Rounded Rectangle 4"/>
          <p:cNvSpPr/>
          <p:nvPr/>
        </p:nvSpPr>
        <p:spPr>
          <a:xfrm>
            <a:off x="7772400" y="304800"/>
            <a:ext cx="10668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Shared</a:t>
            </a:r>
            <a:endParaRPr lang="en-US" sz="9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10 -  Smart Grid </a:t>
            </a:r>
            <a:endParaRPr lang="en-US" dirty="0"/>
          </a:p>
        </p:txBody>
      </p:sp>
      <p:sp>
        <p:nvSpPr>
          <p:cNvPr id="3" name="Content Placeholder 2"/>
          <p:cNvSpPr>
            <a:spLocks noGrp="1"/>
          </p:cNvSpPr>
          <p:nvPr>
            <p:ph idx="1"/>
          </p:nvPr>
        </p:nvSpPr>
        <p:spPr>
          <a:xfrm>
            <a:off x="228600" y="1066800"/>
            <a:ext cx="8534400" cy="4572000"/>
          </a:xfrm>
        </p:spPr>
        <p:txBody>
          <a:bodyPr>
            <a:noAutofit/>
          </a:bodyPr>
          <a:lstStyle/>
          <a:p>
            <a:r>
              <a:rPr lang="en-US" dirty="0" smtClean="0"/>
              <a:t>The objective of this task is to develop recommendations and best practices for commercial equipment to interface with the new emerging Smart Grid</a:t>
            </a:r>
          </a:p>
          <a:p>
            <a:r>
              <a:rPr lang="en-US" dirty="0" smtClean="0"/>
              <a:t>This can include interface to control peak power, but also can include interface that enable diagnostics and prognostics </a:t>
            </a:r>
          </a:p>
          <a:p>
            <a:r>
              <a:rPr lang="en-US" dirty="0" smtClean="0"/>
              <a:t>It can also be used for building management and smart dashboards for monitoring building energy use</a:t>
            </a:r>
          </a:p>
          <a:p>
            <a:r>
              <a:rPr lang="en-US" dirty="0" smtClean="0"/>
              <a:t>The effort should include standard work definitions for protocols and other communications interfaces</a:t>
            </a:r>
          </a:p>
          <a:p>
            <a:r>
              <a:rPr lang="en-US" dirty="0" smtClean="0"/>
              <a:t>A committee has already been formed to do this for residential products and the thought is that we would leverage this effort  thru the same working group or a commercial  subgroup under the overall Smart Grid effort</a:t>
            </a:r>
          </a:p>
          <a:p>
            <a:r>
              <a:rPr lang="en-US" dirty="0" smtClean="0"/>
              <a:t>DOE recently in a meeting indicated that they have a strong desire to be involved in the development of the Smart Grid and they should be involved in the effort that will be done under this task.</a:t>
            </a:r>
          </a:p>
          <a:p>
            <a:r>
              <a:rPr lang="en-US" dirty="0" smtClean="0"/>
              <a:t>It looks like the Smart Grid could have a lot more capabilities other then just demand limiting </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69</a:t>
            </a:fld>
            <a:endParaRPr lang="en-US" dirty="0"/>
          </a:p>
        </p:txBody>
      </p:sp>
      <p:sp>
        <p:nvSpPr>
          <p:cNvPr id="5" name="Rounded Rectangle 4"/>
          <p:cNvSpPr/>
          <p:nvPr/>
        </p:nvSpPr>
        <p:spPr>
          <a:xfrm>
            <a:off x="7696200" y="304800"/>
            <a:ext cx="10668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Other</a:t>
            </a:r>
            <a:endParaRPr lang="en-US"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Mission</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Overall goal is to save energy</a:t>
            </a:r>
          </a:p>
          <a:p>
            <a:r>
              <a:rPr lang="en-US" dirty="0" smtClean="0"/>
              <a:t>Primary focus should be to put together a package to change the path of national energy policy for buildings and the current prescriptive approach used by Efficiency Standards</a:t>
            </a:r>
          </a:p>
          <a:p>
            <a:pPr lvl="1"/>
            <a:r>
              <a:rPr lang="en-US" dirty="0" smtClean="0"/>
              <a:t>Must be well defined</a:t>
            </a:r>
          </a:p>
          <a:p>
            <a:pPr lvl="1"/>
            <a:r>
              <a:rPr lang="en-US" dirty="0" smtClean="0"/>
              <a:t>Must be justified</a:t>
            </a:r>
          </a:p>
          <a:p>
            <a:pPr lvl="1"/>
            <a:r>
              <a:rPr lang="en-US" dirty="0" smtClean="0"/>
              <a:t>Must be credible and verifiable</a:t>
            </a:r>
          </a:p>
          <a:p>
            <a:pPr lvl="1"/>
            <a:r>
              <a:rPr lang="en-US" dirty="0" smtClean="0"/>
              <a:t>Ultimately requires regulation changes as well as standard changes</a:t>
            </a:r>
          </a:p>
          <a:p>
            <a:pPr lvl="1"/>
            <a:r>
              <a:rPr lang="en-US" dirty="0" smtClean="0"/>
              <a:t>Support actual saving in the installed building (building verification)</a:t>
            </a:r>
          </a:p>
          <a:p>
            <a:pPr lvl="1"/>
            <a:r>
              <a:rPr lang="en-US" dirty="0" smtClean="0"/>
              <a:t>Improve the confidence and trust in the energy savings of our equipment</a:t>
            </a:r>
          </a:p>
          <a:p>
            <a:pPr lvl="1"/>
            <a:r>
              <a:rPr lang="en-US" dirty="0" smtClean="0"/>
              <a:t>Tools and procedures to support  energy savings and evaluation (free)</a:t>
            </a:r>
          </a:p>
          <a:p>
            <a:endParaRPr lang="en-US" dirty="0" smtClean="0"/>
          </a:p>
          <a:p>
            <a:r>
              <a:rPr lang="en-US" dirty="0" smtClean="0"/>
              <a:t>Key Enablers</a:t>
            </a:r>
          </a:p>
          <a:p>
            <a:pPr lvl="1"/>
            <a:r>
              <a:rPr lang="en-US" dirty="0" smtClean="0"/>
              <a:t>Communications (single message, multiple channels)</a:t>
            </a:r>
          </a:p>
          <a:p>
            <a:pPr lvl="1"/>
            <a:r>
              <a:rPr lang="en-US" dirty="0" smtClean="0"/>
              <a:t>Trust and credibility</a:t>
            </a:r>
          </a:p>
          <a:p>
            <a:pPr lvl="1"/>
            <a:r>
              <a:rPr lang="en-US" dirty="0" smtClean="0"/>
              <a:t>Advocacy, utilities and related organizations</a:t>
            </a:r>
          </a:p>
          <a:p>
            <a:pPr lvl="1"/>
            <a:r>
              <a:rPr lang="en-US" dirty="0" smtClean="0"/>
              <a:t>Define </a:t>
            </a:r>
            <a:r>
              <a:rPr lang="en-US" u="sng" dirty="0" smtClean="0"/>
              <a:t>where we need to be in the future </a:t>
            </a:r>
            <a:r>
              <a:rPr lang="en-US" dirty="0" smtClean="0"/>
              <a:t>and the steps and timeline to get there as well as funding and external resources</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11 – Retrofit Strategies </a:t>
            </a:r>
            <a:endParaRPr lang="en-US" dirty="0"/>
          </a:p>
        </p:txBody>
      </p:sp>
      <p:sp>
        <p:nvSpPr>
          <p:cNvPr id="3" name="Content Placeholder 2"/>
          <p:cNvSpPr>
            <a:spLocks noGrp="1"/>
          </p:cNvSpPr>
          <p:nvPr>
            <p:ph idx="1"/>
          </p:nvPr>
        </p:nvSpPr>
        <p:spPr/>
        <p:txBody>
          <a:bodyPr>
            <a:normAutofit lnSpcReduction="10000"/>
          </a:bodyPr>
          <a:lstStyle/>
          <a:p>
            <a:r>
              <a:rPr lang="en-US" dirty="0" smtClean="0"/>
              <a:t>Today 60% to 80% of the HVAC units that are shipped are for retrofit applications but typically this is done when the unit has failed and then just the unit is replaced.</a:t>
            </a:r>
          </a:p>
          <a:p>
            <a:r>
              <a:rPr lang="en-US" dirty="0" smtClean="0"/>
              <a:t>With the significant increases in efficiency since 2010 which are in the 30% range it often can make sense to replace a unit before it fails.  This also could factor into refrigerant phase down regulations.</a:t>
            </a:r>
          </a:p>
          <a:p>
            <a:r>
              <a:rPr lang="en-US" dirty="0" smtClean="0"/>
              <a:t>When a unit is replaced it also is an opportunity to relook at the overall system and make further improvements to improve the overall system</a:t>
            </a:r>
          </a:p>
          <a:p>
            <a:r>
              <a:rPr lang="en-US" dirty="0" smtClean="0"/>
              <a:t>This task would involve develop white papers and guidelines that could show the benefits of early replacement (before failure) and also upgrading the system with state of the art systems approaches for features like economizers, demand ventilation, energy recovery, controls and other technologies that our member have developed.</a:t>
            </a:r>
          </a:p>
          <a:p>
            <a:r>
              <a:rPr lang="en-US" dirty="0" smtClean="0"/>
              <a:t>The tasks could also develop tools that would assist in the energy and economic analysis</a:t>
            </a:r>
          </a:p>
          <a:p>
            <a:r>
              <a:rPr lang="en-US" dirty="0" smtClean="0"/>
              <a:t>The task will also explore the offer of incentives by government agencies and utility companies</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70</a:t>
            </a:fld>
            <a:endParaRPr lang="en-US" dirty="0"/>
          </a:p>
        </p:txBody>
      </p:sp>
      <p:sp>
        <p:nvSpPr>
          <p:cNvPr id="5" name="Rounded Rectangle 4"/>
          <p:cNvSpPr/>
          <p:nvPr/>
        </p:nvSpPr>
        <p:spPr>
          <a:xfrm>
            <a:off x="7467600" y="304800"/>
            <a:ext cx="1066800"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Sections</a:t>
            </a:r>
            <a:endParaRPr lang="en-US" sz="9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12 – Building Controls and Interface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is becoming common practice for medium to larger size buildings to have overall building control systems and even small buildings typically will have one or more smart thermostats depending on the number of HVAC systems</a:t>
            </a:r>
          </a:p>
          <a:p>
            <a:r>
              <a:rPr lang="en-US" dirty="0" smtClean="0"/>
              <a:t>Today there is not common communications format or protocol or standardized control logic</a:t>
            </a:r>
          </a:p>
          <a:p>
            <a:r>
              <a:rPr lang="en-US" dirty="0" smtClean="0"/>
              <a:t>Some work has been started in ASHRAE Guideline 36P to develop standardized control logic and some common interface protocols like BacNet (ASHRAE Standard 135 )</a:t>
            </a:r>
          </a:p>
          <a:p>
            <a:r>
              <a:rPr lang="en-US" dirty="0" smtClean="0"/>
              <a:t>There are some dashboards that have been developed which make it easy to monitor and display the operation and energy use of building, but there are not standards</a:t>
            </a:r>
          </a:p>
          <a:p>
            <a:r>
              <a:rPr lang="en-US" dirty="0" smtClean="0"/>
              <a:t>Some standards like ASHRAE 90.1 and ASHRAE 189.1 are now starting to include requirements for DDC control and building controls</a:t>
            </a:r>
          </a:p>
          <a:p>
            <a:r>
              <a:rPr lang="en-US" dirty="0" smtClean="0"/>
              <a:t>This task would involve developing guidelines for interface with building</a:t>
            </a:r>
          </a:p>
          <a:p>
            <a:r>
              <a:rPr lang="en-US" dirty="0" smtClean="0"/>
              <a:t>Most of the work would have to be done by the Systems Steering Committee or a subgroup of experts as this is not something we could pass to the sections.  Section input will be required for review</a:t>
            </a:r>
          </a:p>
          <a:p>
            <a:r>
              <a:rPr lang="en-US" dirty="0" smtClean="0"/>
              <a:t>It also could tie into task 11 and the Smart Grid</a:t>
            </a:r>
          </a:p>
          <a:p>
            <a:r>
              <a:rPr lang="en-US" dirty="0" smtClean="0"/>
              <a:t>This task can also be an important enabler for diagnostics and prognostics (task 14)</a:t>
            </a:r>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71</a:t>
            </a:fld>
            <a:endParaRPr lang="en-US" dirty="0"/>
          </a:p>
        </p:txBody>
      </p:sp>
      <p:sp>
        <p:nvSpPr>
          <p:cNvPr id="5" name="Rounded Rectangle 4"/>
          <p:cNvSpPr/>
          <p:nvPr/>
        </p:nvSpPr>
        <p:spPr>
          <a:xfrm>
            <a:off x="7696200" y="228600"/>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Systems Steering Committee</a:t>
            </a:r>
            <a:endParaRPr lang="en-US" sz="9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13 – Application and Maintenance </a:t>
            </a:r>
            <a:endParaRPr lang="en-US" dirty="0"/>
          </a:p>
        </p:txBody>
      </p:sp>
      <p:sp>
        <p:nvSpPr>
          <p:cNvPr id="3" name="Content Placeholder 2"/>
          <p:cNvSpPr>
            <a:spLocks noGrp="1"/>
          </p:cNvSpPr>
          <p:nvPr>
            <p:ph idx="1"/>
          </p:nvPr>
        </p:nvSpPr>
        <p:spPr>
          <a:xfrm>
            <a:off x="304800" y="990600"/>
            <a:ext cx="8534400" cy="4724400"/>
          </a:xfrm>
        </p:spPr>
        <p:txBody>
          <a:bodyPr>
            <a:normAutofit lnSpcReduction="10000"/>
          </a:bodyPr>
          <a:lstStyle/>
          <a:p>
            <a:r>
              <a:rPr lang="en-US" dirty="0" smtClean="0"/>
              <a:t>The objective of this task would be to develop standardized procedures and </a:t>
            </a:r>
            <a:r>
              <a:rPr lang="en-US" u="sng" dirty="0" smtClean="0"/>
              <a:t>guidelines</a:t>
            </a:r>
            <a:r>
              <a:rPr lang="en-US" dirty="0" smtClean="0"/>
              <a:t> for the proper </a:t>
            </a:r>
            <a:r>
              <a:rPr lang="en-US" u="sng" dirty="0" smtClean="0"/>
              <a:t>commissioning, re-commissioning </a:t>
            </a:r>
            <a:r>
              <a:rPr lang="en-US" dirty="0" smtClean="0"/>
              <a:t>and </a:t>
            </a:r>
            <a:r>
              <a:rPr lang="en-US" u="sng" dirty="0" smtClean="0"/>
              <a:t>maintenance</a:t>
            </a:r>
            <a:r>
              <a:rPr lang="en-US" dirty="0" smtClean="0"/>
              <a:t> of products and systems.</a:t>
            </a:r>
          </a:p>
          <a:p>
            <a:r>
              <a:rPr lang="en-US" dirty="0" smtClean="0"/>
              <a:t>This can be done at the HVAC unit level or at a full system level.</a:t>
            </a:r>
          </a:p>
          <a:p>
            <a:r>
              <a:rPr lang="en-US" dirty="0" smtClean="0"/>
              <a:t>Most of the work should likely be done by the sections and their Engineering committees, but should reference work done by ASHRAE in standards like ASHRAE 180</a:t>
            </a:r>
          </a:p>
          <a:p>
            <a:r>
              <a:rPr lang="en-US" dirty="0" smtClean="0"/>
              <a:t>It also will be important for this task to interface with task 14 covering diagnostics and prognostics as well as task 12 for controls interface</a:t>
            </a:r>
          </a:p>
          <a:p>
            <a:r>
              <a:rPr lang="en-US" dirty="0" smtClean="0"/>
              <a:t>A task that could also be beneficial is to develop some cost benefit analysis tool showing what proper maintenance can do</a:t>
            </a:r>
          </a:p>
          <a:p>
            <a:r>
              <a:rPr lang="en-US" dirty="0" smtClean="0"/>
              <a:t>Also would be desirable to work with Standards group like ASHRAE 90.1 that currently do not have any requirements for proper commissioning and maintenance and ASHRAE 189.1 which has some limited requirements</a:t>
            </a:r>
          </a:p>
          <a:p>
            <a:r>
              <a:rPr lang="en-US" dirty="0" smtClean="0"/>
              <a:t>As noted early the audits of equipment in the field are showing this is a huge opportunity to reduce energy use</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72</a:t>
            </a:fld>
            <a:endParaRPr lang="en-US" dirty="0"/>
          </a:p>
        </p:txBody>
      </p:sp>
      <p:sp>
        <p:nvSpPr>
          <p:cNvPr id="5" name="Rounded Rectangle 4"/>
          <p:cNvSpPr/>
          <p:nvPr/>
        </p:nvSpPr>
        <p:spPr>
          <a:xfrm>
            <a:off x="7620000" y="381000"/>
            <a:ext cx="1066800" cy="304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Sections</a:t>
            </a:r>
            <a:endParaRPr lang="en-US" sz="9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14 – Diagnostics and Prognostics</a:t>
            </a:r>
            <a:endParaRPr lang="en-US" dirty="0"/>
          </a:p>
        </p:txBody>
      </p:sp>
      <p:sp>
        <p:nvSpPr>
          <p:cNvPr id="3" name="Content Placeholder 2"/>
          <p:cNvSpPr>
            <a:spLocks noGrp="1"/>
          </p:cNvSpPr>
          <p:nvPr>
            <p:ph idx="1"/>
          </p:nvPr>
        </p:nvSpPr>
        <p:spPr/>
        <p:txBody>
          <a:bodyPr/>
          <a:lstStyle/>
          <a:p>
            <a:r>
              <a:rPr lang="en-US" dirty="0" smtClean="0"/>
              <a:t>The goal of this task would be to develop common requirements for diagnostics and prognostics for HVAC equipment and HVAC systems</a:t>
            </a:r>
          </a:p>
          <a:p>
            <a:r>
              <a:rPr lang="en-US" dirty="0" smtClean="0"/>
              <a:t>It would create </a:t>
            </a:r>
            <a:r>
              <a:rPr lang="en-US" u="sng" dirty="0" smtClean="0"/>
              <a:t>guidelines </a:t>
            </a:r>
            <a:r>
              <a:rPr lang="en-US" dirty="0" smtClean="0"/>
              <a:t>and/or standards </a:t>
            </a:r>
          </a:p>
          <a:p>
            <a:r>
              <a:rPr lang="en-US" dirty="0" smtClean="0"/>
              <a:t>It also could develop certification programs and test procedures for qualification of diagnostics routines and diagnostic hardware that is added to HVAC equipment.  </a:t>
            </a:r>
          </a:p>
          <a:p>
            <a:r>
              <a:rPr lang="en-US" dirty="0" smtClean="0"/>
              <a:t>Work is already underway in ASHRAE Standard 207P that AHRI really should be involved in as part of this task.</a:t>
            </a:r>
          </a:p>
          <a:p>
            <a:r>
              <a:rPr lang="en-US" dirty="0" smtClean="0"/>
              <a:t>This could be done by a separate working group, or by sections or system sections (“super sections”)</a:t>
            </a:r>
          </a:p>
          <a:p>
            <a:r>
              <a:rPr lang="en-US" dirty="0" smtClean="0"/>
              <a:t>There are also industry consortiums and alliances that the effort should interface with like the Western Cooling Center Alliance</a:t>
            </a:r>
          </a:p>
          <a:p>
            <a:r>
              <a:rPr lang="en-US" dirty="0" smtClean="0"/>
              <a:t>This task could also go further and develop industry standard diagnostic routines thru third party research groups like Purdue or the Penn State Hub.</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73</a:t>
            </a:fld>
            <a:endParaRPr lang="en-US" dirty="0"/>
          </a:p>
        </p:txBody>
      </p:sp>
      <p:sp>
        <p:nvSpPr>
          <p:cNvPr id="5" name="Rounded Rectangle 4"/>
          <p:cNvSpPr/>
          <p:nvPr/>
        </p:nvSpPr>
        <p:spPr>
          <a:xfrm>
            <a:off x="7696200" y="304800"/>
            <a:ext cx="1066800" cy="304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Shared</a:t>
            </a:r>
            <a:endParaRPr lang="en-US" sz="9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15 – Codes and Standards </a:t>
            </a:r>
            <a:endParaRPr lang="en-US" dirty="0"/>
          </a:p>
        </p:txBody>
      </p:sp>
      <p:sp>
        <p:nvSpPr>
          <p:cNvPr id="3" name="Content Placeholder 2"/>
          <p:cNvSpPr>
            <a:spLocks noGrp="1"/>
          </p:cNvSpPr>
          <p:nvPr>
            <p:ph idx="1"/>
          </p:nvPr>
        </p:nvSpPr>
        <p:spPr/>
        <p:txBody>
          <a:bodyPr/>
          <a:lstStyle/>
          <a:p>
            <a:r>
              <a:rPr lang="en-US" dirty="0" smtClean="0"/>
              <a:t>This task is actual divided into three parts</a:t>
            </a:r>
          </a:p>
          <a:p>
            <a:pPr lvl="1"/>
            <a:r>
              <a:rPr lang="en-US" dirty="0" smtClean="0"/>
              <a:t>Others (i.e. proposed legislative </a:t>
            </a:r>
            <a:r>
              <a:rPr lang="en-US" u="sng" dirty="0" smtClean="0"/>
              <a:t>structure</a:t>
            </a:r>
            <a:r>
              <a:rPr lang="en-US" dirty="0" smtClean="0"/>
              <a:t>)?  </a:t>
            </a:r>
          </a:p>
          <a:p>
            <a:pPr lvl="1"/>
            <a:r>
              <a:rPr lang="en-US" dirty="0" smtClean="0"/>
              <a:t>15b. Prepare and obtain legislative assurance that DOE (EPA?) must pursue </a:t>
            </a:r>
            <a:r>
              <a:rPr lang="en-US" u="sng" dirty="0" smtClean="0"/>
              <a:t>systems efficiency </a:t>
            </a:r>
            <a:r>
              <a:rPr lang="en-US" dirty="0" smtClean="0"/>
              <a:t>and discontinue pressing for higher equipment prescriptive efficiencies.  </a:t>
            </a:r>
          </a:p>
          <a:p>
            <a:pPr lvl="1"/>
            <a:r>
              <a:rPr lang="en-US" dirty="0" smtClean="0"/>
              <a:t>15c. Create a code language document that unambiguously describes the means to determine system </a:t>
            </a:r>
            <a:r>
              <a:rPr lang="en-US" u="sng" dirty="0" smtClean="0"/>
              <a:t>cost effectiveness </a:t>
            </a:r>
            <a:r>
              <a:rPr lang="en-US" dirty="0" smtClean="0"/>
              <a:t>from a known baseline.</a:t>
            </a:r>
          </a:p>
          <a:p>
            <a:r>
              <a:rPr lang="en-US" dirty="0" smtClean="0"/>
              <a:t>They goals of this task are to:</a:t>
            </a:r>
          </a:p>
          <a:p>
            <a:pPr lvl="1"/>
            <a:r>
              <a:rPr lang="en-US" dirty="0" smtClean="0"/>
              <a:t>Create a code language document that unambiguously describes the means to determine system cost effectiveness from a known baseline. (15c)</a:t>
            </a:r>
          </a:p>
          <a:p>
            <a:pPr lvl="1"/>
            <a:r>
              <a:rPr lang="en-US" dirty="0" smtClean="0"/>
              <a:t>Develop the legislative structure necessary for the transition from continuous minimum equipment efficiency increases to a “Systems Efficiency” requirement.</a:t>
            </a:r>
          </a:p>
          <a:p>
            <a:pPr lvl="1"/>
            <a:r>
              <a:rPr lang="en-US" dirty="0" smtClean="0"/>
              <a:t>Prepare a legislative document that assures that DOE and EPA must pursue systems efficiency and discontinue pressing for higher equipment efficiencies, including a state preemption from exemption from the requirements. (15b)</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74</a:t>
            </a:fld>
            <a:endParaRPr lang="en-US" dirty="0"/>
          </a:p>
        </p:txBody>
      </p:sp>
      <p:sp>
        <p:nvSpPr>
          <p:cNvPr id="5" name="Rounded Rectangle 4"/>
          <p:cNvSpPr/>
          <p:nvPr/>
        </p:nvSpPr>
        <p:spPr>
          <a:xfrm>
            <a:off x="7696200" y="228600"/>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Systems Steering Committee</a:t>
            </a:r>
            <a:endParaRPr lang="en-US" sz="9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16 - Communications</a:t>
            </a:r>
            <a:endParaRPr lang="en-US" dirty="0"/>
          </a:p>
        </p:txBody>
      </p:sp>
      <p:sp>
        <p:nvSpPr>
          <p:cNvPr id="3" name="Content Placeholder 2"/>
          <p:cNvSpPr>
            <a:spLocks noGrp="1"/>
          </p:cNvSpPr>
          <p:nvPr>
            <p:ph idx="1"/>
          </p:nvPr>
        </p:nvSpPr>
        <p:spPr/>
        <p:txBody>
          <a:bodyPr/>
          <a:lstStyle/>
          <a:p>
            <a:r>
              <a:rPr lang="en-US" dirty="0" smtClean="0"/>
              <a:t>To accomplish the overall systems goals and approach, change will be required to AHRI procedures, ASHRAE 90.1 and other ratings standards as well as federal laws defining the approach that is to be used for equipment and building efficiency</a:t>
            </a:r>
            <a:br>
              <a:rPr lang="en-US" dirty="0" smtClean="0"/>
            </a:br>
            <a:endParaRPr lang="en-US" dirty="0" smtClean="0"/>
          </a:p>
          <a:p>
            <a:r>
              <a:rPr lang="en-US" dirty="0" smtClean="0"/>
              <a:t>Communications will be extremely important the accomplish the tasks and the overall goal.</a:t>
            </a:r>
            <a:br>
              <a:rPr lang="en-US" dirty="0" smtClean="0"/>
            </a:br>
            <a:endParaRPr lang="en-US" dirty="0" smtClean="0"/>
          </a:p>
          <a:p>
            <a:r>
              <a:rPr lang="en-US" dirty="0" smtClean="0"/>
              <a:t>This effort will use the existing AHRI committees like the Unitary Regulatory Committee and the Government Affairs committee as well as a new external firm that AHRI has hired for communications and the development of a “Thought Leadership Plan”.</a:t>
            </a:r>
            <a:br>
              <a:rPr lang="en-US" dirty="0" smtClean="0"/>
            </a:br>
            <a:endParaRPr lang="en-US" dirty="0" smtClean="0"/>
          </a:p>
          <a:p>
            <a:r>
              <a:rPr lang="en-US" dirty="0" smtClean="0"/>
              <a:t>Work has already been underway on this and the concept of a systems approach has been shared with the industry and has received strong support</a:t>
            </a:r>
          </a:p>
          <a:p>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75</a:t>
            </a:fld>
            <a:endParaRPr lang="en-US" dirty="0"/>
          </a:p>
        </p:txBody>
      </p:sp>
      <p:sp>
        <p:nvSpPr>
          <p:cNvPr id="5" name="Rounded Rectangle 4"/>
          <p:cNvSpPr/>
          <p:nvPr/>
        </p:nvSpPr>
        <p:spPr>
          <a:xfrm>
            <a:off x="7696200" y="228600"/>
            <a:ext cx="1066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00" dirty="0" smtClean="0"/>
              <a:t>Systems Steering Committee</a:t>
            </a:r>
            <a:endParaRPr lang="en-US" sz="9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Requested Action for the AHRI Sections</a:t>
            </a:r>
            <a:endParaRPr lang="en-US" dirty="0"/>
          </a:p>
        </p:txBody>
      </p:sp>
      <p:sp>
        <p:nvSpPr>
          <p:cNvPr id="4" name="Slide Number Placeholder 3"/>
          <p:cNvSpPr>
            <a:spLocks noGrp="1"/>
          </p:cNvSpPr>
          <p:nvPr>
            <p:ph type="sldNum" sz="quarter" idx="12"/>
          </p:nvPr>
        </p:nvSpPr>
        <p:spPr/>
        <p:txBody>
          <a:bodyPr/>
          <a:lstStyle/>
          <a:p>
            <a:fld id="{899E0F3E-2A7A-4A66-ACB7-10C79D3F37AC}"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Action Plan – Strategic Plan</a:t>
            </a:r>
            <a:endParaRPr lang="en-US" dirty="0"/>
          </a:p>
        </p:txBody>
      </p:sp>
      <p:sp>
        <p:nvSpPr>
          <p:cNvPr id="5" name="Content Placeholder 4"/>
          <p:cNvSpPr>
            <a:spLocks noGrp="1"/>
          </p:cNvSpPr>
          <p:nvPr>
            <p:ph idx="1"/>
          </p:nvPr>
        </p:nvSpPr>
        <p:spPr/>
        <p:txBody>
          <a:bodyPr>
            <a:normAutofit lnSpcReduction="10000"/>
          </a:bodyPr>
          <a:lstStyle/>
          <a:p>
            <a:r>
              <a:rPr lang="en-US" sz="2000" dirty="0" smtClean="0"/>
              <a:t>The Systems Steering Committee is requesting that the AHRI sections take the requested section tasks and begin the development of a </a:t>
            </a:r>
            <a:r>
              <a:rPr lang="en-US" sz="2000" u="sng" dirty="0" smtClean="0"/>
              <a:t>“Strategic Plan”</a:t>
            </a:r>
            <a:r>
              <a:rPr lang="en-US" sz="2000" dirty="0" smtClean="0"/>
              <a:t> that will address the tasks that they feel are appropriate to their section</a:t>
            </a:r>
            <a:br>
              <a:rPr lang="en-US" sz="2000" dirty="0" smtClean="0"/>
            </a:br>
            <a:endParaRPr lang="en-US" sz="2000" dirty="0" smtClean="0"/>
          </a:p>
          <a:p>
            <a:r>
              <a:rPr lang="en-US" sz="2000" dirty="0" smtClean="0"/>
              <a:t>The primary focus in on </a:t>
            </a:r>
            <a:r>
              <a:rPr lang="en-US" sz="2000" u="sng" dirty="0" smtClean="0"/>
              <a:t>commercial products </a:t>
            </a:r>
            <a:r>
              <a:rPr lang="en-US" sz="2000" dirty="0" smtClean="0"/>
              <a:t>and </a:t>
            </a:r>
            <a:r>
              <a:rPr lang="en-US" sz="2000" u="sng" dirty="0" smtClean="0"/>
              <a:t>systems </a:t>
            </a:r>
            <a:r>
              <a:rPr lang="en-US" sz="2000" dirty="0" smtClean="0"/>
              <a:t>but some of the actions may also be appropriate for residential products and systems.</a:t>
            </a:r>
            <a:br>
              <a:rPr lang="en-US" sz="2000" dirty="0" smtClean="0"/>
            </a:br>
            <a:endParaRPr lang="en-US" sz="2000" dirty="0" smtClean="0"/>
          </a:p>
          <a:p>
            <a:r>
              <a:rPr lang="en-US" sz="2000" dirty="0" smtClean="0"/>
              <a:t>Some sections have already created a Strategic Plan for other activities and have found that it can be a useful tool to map out where they want to go with product coverage, ratings, and certification</a:t>
            </a:r>
            <a:br>
              <a:rPr lang="en-US" sz="2000" dirty="0" smtClean="0"/>
            </a:br>
            <a:endParaRPr lang="en-US" sz="2000" dirty="0" smtClean="0"/>
          </a:p>
          <a:p>
            <a:r>
              <a:rPr lang="en-US" sz="2000" dirty="0" smtClean="0"/>
              <a:t>We would like to have a copy of the plan completed by no later than Oct 1, 2014 so that the Systems  Steering Committee can review and update AHRI at the fall meeting</a:t>
            </a:r>
          </a:p>
          <a:p>
            <a:endParaRPr lang="en-US" sz="2000" u="sng" dirty="0"/>
          </a:p>
        </p:txBody>
      </p:sp>
      <p:sp>
        <p:nvSpPr>
          <p:cNvPr id="3" name="Slide Number Placeholder 2"/>
          <p:cNvSpPr>
            <a:spLocks noGrp="1"/>
          </p:cNvSpPr>
          <p:nvPr>
            <p:ph type="sldNum" sz="quarter" idx="4"/>
          </p:nvPr>
        </p:nvSpPr>
        <p:spPr/>
        <p:txBody>
          <a:bodyPr/>
          <a:lstStyle/>
          <a:p>
            <a:fld id="{899E0F3E-2A7A-4A66-ACB7-10C79D3F37AC}" type="slidenum">
              <a:rPr lang="en-US" smtClean="0"/>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a:t>
            </a:r>
            <a:endParaRPr lang="en-US" dirty="0"/>
          </a:p>
        </p:txBody>
      </p:sp>
      <p:sp>
        <p:nvSpPr>
          <p:cNvPr id="3" name="Content Placeholder 2"/>
          <p:cNvSpPr>
            <a:spLocks noGrp="1"/>
          </p:cNvSpPr>
          <p:nvPr>
            <p:ph idx="1"/>
          </p:nvPr>
        </p:nvSpPr>
        <p:spPr>
          <a:xfrm>
            <a:off x="304800" y="914400"/>
            <a:ext cx="8534400" cy="4724400"/>
          </a:xfrm>
        </p:spPr>
        <p:txBody>
          <a:bodyPr>
            <a:normAutofit/>
          </a:bodyPr>
          <a:lstStyle/>
          <a:p>
            <a:r>
              <a:rPr lang="en-US" dirty="0" smtClean="0"/>
              <a:t>The following should be consider in the development of your section strategic plan</a:t>
            </a:r>
          </a:p>
          <a:p>
            <a:pPr marL="800100" lvl="1" indent="-342900">
              <a:buFont typeface="+mj-lt"/>
              <a:buAutoNum type="arabicPeriod"/>
            </a:pPr>
            <a:r>
              <a:rPr lang="en-US" dirty="0" smtClean="0"/>
              <a:t>Begin the development of </a:t>
            </a:r>
            <a:r>
              <a:rPr lang="en-US" u="sng" dirty="0" smtClean="0"/>
              <a:t>part load metrics </a:t>
            </a:r>
            <a:r>
              <a:rPr lang="en-US" dirty="0" smtClean="0"/>
              <a:t>if your products do not currently have one, or expand the use of part load and annualized metrics </a:t>
            </a:r>
            <a:r>
              <a:rPr lang="en-US" u="sng" dirty="0" smtClean="0"/>
              <a:t>for cooling </a:t>
            </a:r>
            <a:r>
              <a:rPr lang="en-US" dirty="0" smtClean="0"/>
              <a:t>and </a:t>
            </a:r>
            <a:r>
              <a:rPr lang="en-US" u="sng" dirty="0" smtClean="0"/>
              <a:t>heating operation </a:t>
            </a:r>
            <a:r>
              <a:rPr lang="en-US" dirty="0" smtClean="0"/>
              <a:t>for products and subsystems.  Metrics should consider climate and </a:t>
            </a:r>
            <a:r>
              <a:rPr lang="en-US" u="sng" dirty="0" smtClean="0"/>
              <a:t>regional impacts </a:t>
            </a:r>
            <a:r>
              <a:rPr lang="en-US" dirty="0" smtClean="0"/>
              <a:t>as well as building type impacts where practical</a:t>
            </a:r>
          </a:p>
          <a:p>
            <a:pPr marL="800100" lvl="1" indent="-342900">
              <a:buFont typeface="+mj-lt"/>
              <a:buAutoNum type="arabicPeriod"/>
            </a:pPr>
            <a:r>
              <a:rPr lang="en-US" dirty="0" smtClean="0"/>
              <a:t>Begin  to develop guidelines for </a:t>
            </a:r>
            <a:r>
              <a:rPr lang="en-US" u="sng" dirty="0" smtClean="0"/>
              <a:t>subsystem combination ratings </a:t>
            </a:r>
            <a:r>
              <a:rPr lang="en-US" dirty="0" smtClean="0"/>
              <a:t>similar to AHRI guideline V but for other subsystem attributes like economizers, evaporative cooling, etc.  This may require formation of collaborative section working groups where multiple section products are used to make a complete HVAC systems. </a:t>
            </a:r>
          </a:p>
          <a:p>
            <a:pPr marL="800100" lvl="1" indent="-342900">
              <a:buFont typeface="+mj-lt"/>
              <a:buAutoNum type="arabicPeriod"/>
            </a:pPr>
            <a:r>
              <a:rPr lang="en-US" dirty="0" smtClean="0"/>
              <a:t>Begin the development of strategies and procedures to </a:t>
            </a:r>
            <a:r>
              <a:rPr lang="en-US" u="sng" dirty="0" smtClean="0"/>
              <a:t>rate and certify the complete operating map</a:t>
            </a:r>
            <a:r>
              <a:rPr lang="en-US" dirty="0" smtClean="0"/>
              <a:t> for equipment to enable modeling and transition from a multiple prescriptive ratings method to ratings based on certified prediction tools </a:t>
            </a:r>
          </a:p>
          <a:p>
            <a:pPr marL="800100" lvl="1" indent="-342900">
              <a:buFont typeface="+mj-lt"/>
              <a:buAutoNum type="arabicPeriod"/>
            </a:pPr>
            <a:r>
              <a:rPr lang="en-US" dirty="0" smtClean="0"/>
              <a:t>Develop guidelines for best practices for </a:t>
            </a:r>
            <a:r>
              <a:rPr lang="en-US" u="sng" dirty="0" smtClean="0"/>
              <a:t>commission and maintenance </a:t>
            </a:r>
            <a:r>
              <a:rPr lang="en-US" dirty="0" smtClean="0"/>
              <a:t>of HVAC equipment as well as tools and guidelines for replacement and upgrade of systems</a:t>
            </a:r>
          </a:p>
          <a:p>
            <a:pPr lvl="1"/>
            <a:endParaRPr lang="en-US" dirty="0"/>
          </a:p>
        </p:txBody>
      </p:sp>
      <p:sp>
        <p:nvSpPr>
          <p:cNvPr id="4" name="Slide Number Placeholder 3"/>
          <p:cNvSpPr>
            <a:spLocks noGrp="1"/>
          </p:cNvSpPr>
          <p:nvPr>
            <p:ph type="sldNum" sz="quarter" idx="4"/>
          </p:nvPr>
        </p:nvSpPr>
        <p:spPr/>
        <p:txBody>
          <a:bodyPr/>
          <a:lstStyle/>
          <a:p>
            <a:fld id="{899E0F3E-2A7A-4A66-ACB7-10C79D3F37AC}" type="slidenum">
              <a:rPr lang="en-US" smtClean="0"/>
              <a:pPr/>
              <a:t>78</a:t>
            </a:fld>
            <a:endParaRPr lang="en-US" dirty="0"/>
          </a:p>
        </p:txBody>
      </p:sp>
      <p:sp>
        <p:nvSpPr>
          <p:cNvPr id="5" name="TextBox 4"/>
          <p:cNvSpPr txBox="1"/>
          <p:nvPr/>
        </p:nvSpPr>
        <p:spPr>
          <a:xfrm>
            <a:off x="1295400" y="5638800"/>
            <a:ext cx="5638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Sections may also want to add other strategic initiatives to their plans as appropriate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&amp; Discussion</a:t>
            </a:r>
            <a:endParaRPr lang="en-US" dirty="0"/>
          </a:p>
        </p:txBody>
      </p:sp>
      <p:sp>
        <p:nvSpPr>
          <p:cNvPr id="4" name="Slide Number Placeholder 3"/>
          <p:cNvSpPr>
            <a:spLocks noGrp="1"/>
          </p:cNvSpPr>
          <p:nvPr>
            <p:ph type="sldNum" sz="quarter" idx="12"/>
          </p:nvPr>
        </p:nvSpPr>
        <p:spPr/>
        <p:txBody>
          <a:bodyPr/>
          <a:lstStyle/>
          <a:p>
            <a:fld id="{899E0F3E-2A7A-4A66-ACB7-10C79D3F37AC}"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Historical Efficiency Improvements and Process</a:t>
            </a:r>
            <a:endParaRPr lang="en-US" dirty="0"/>
          </a:p>
        </p:txBody>
      </p:sp>
      <p:sp>
        <p:nvSpPr>
          <p:cNvPr id="4" name="Slide Number Placeholder 3"/>
          <p:cNvSpPr>
            <a:spLocks noGrp="1"/>
          </p:cNvSpPr>
          <p:nvPr>
            <p:ph type="sldNum" sz="quarter" idx="12"/>
          </p:nvPr>
        </p:nvSpPr>
        <p:spPr/>
        <p:txBody>
          <a:bodyPr/>
          <a:lstStyle/>
          <a:p>
            <a:fld id="{899E0F3E-2A7A-4A66-ACB7-10C79D3F37AC}"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Background</a:t>
            </a:r>
            <a:endParaRPr lang="en-US" dirty="0"/>
          </a:p>
        </p:txBody>
      </p:sp>
      <p:sp>
        <p:nvSpPr>
          <p:cNvPr id="3" name="Content Placeholder 2"/>
          <p:cNvSpPr>
            <a:spLocks noGrp="1"/>
          </p:cNvSpPr>
          <p:nvPr>
            <p:ph idx="1"/>
          </p:nvPr>
        </p:nvSpPr>
        <p:spPr>
          <a:xfrm>
            <a:off x="304800" y="914400"/>
            <a:ext cx="8534400" cy="4724400"/>
          </a:xfrm>
        </p:spPr>
        <p:txBody>
          <a:bodyPr>
            <a:noAutofit/>
          </a:bodyPr>
          <a:lstStyle/>
          <a:p>
            <a:r>
              <a:rPr lang="en-US" sz="1600" dirty="0" smtClean="0"/>
              <a:t>Since the 1970’s efficiency requirements for HVAC systems have increased using a method of </a:t>
            </a:r>
            <a:r>
              <a:rPr lang="en-US" sz="1600" b="1" u="sng" dirty="0" smtClean="0"/>
              <a:t>prescriptive minimum requirements </a:t>
            </a:r>
            <a:r>
              <a:rPr lang="en-US" sz="1600" dirty="0" smtClean="0"/>
              <a:t>defined thru standards like ASHRAE 90.1, IECC, Title 24 and federal requirements (DOE).</a:t>
            </a:r>
            <a:br>
              <a:rPr lang="en-US" sz="1600" dirty="0" smtClean="0"/>
            </a:br>
            <a:endParaRPr lang="en-US" sz="1600" dirty="0" smtClean="0"/>
          </a:p>
          <a:p>
            <a:r>
              <a:rPr lang="en-US" sz="1600" dirty="0" smtClean="0"/>
              <a:t>Some are controlled and enforced at a </a:t>
            </a:r>
            <a:r>
              <a:rPr lang="en-US" sz="1600" u="sng" dirty="0" smtClean="0"/>
              <a:t>national level</a:t>
            </a:r>
            <a:r>
              <a:rPr lang="en-US" sz="1600" dirty="0" smtClean="0"/>
              <a:t>, and others are implemented at </a:t>
            </a:r>
            <a:r>
              <a:rPr lang="en-US" sz="1600" u="sng" dirty="0" smtClean="0"/>
              <a:t>state and city level</a:t>
            </a:r>
            <a:r>
              <a:rPr lang="en-US" sz="1600" dirty="0" smtClean="0"/>
              <a:t>.</a:t>
            </a:r>
            <a:br>
              <a:rPr lang="en-US" sz="1600" dirty="0" smtClean="0"/>
            </a:br>
            <a:endParaRPr lang="en-US" sz="1600" dirty="0" smtClean="0"/>
          </a:p>
          <a:p>
            <a:r>
              <a:rPr lang="en-US" sz="1600" dirty="0" smtClean="0"/>
              <a:t>The approach has been to define minimum efficiencies that are based on industry standard </a:t>
            </a:r>
            <a:r>
              <a:rPr lang="en-US" sz="1600" b="1" u="sng" dirty="0" smtClean="0"/>
              <a:t>full load rating metrics </a:t>
            </a:r>
            <a:r>
              <a:rPr lang="en-US" sz="1600" dirty="0" smtClean="0"/>
              <a:t>like EER, COP, kw/ton, etc. defined in industry rating standards like the AHRI standards</a:t>
            </a:r>
            <a:br>
              <a:rPr lang="en-US" sz="1600" dirty="0" smtClean="0"/>
            </a:br>
            <a:endParaRPr lang="en-US" sz="1600" dirty="0" smtClean="0"/>
          </a:p>
          <a:p>
            <a:r>
              <a:rPr lang="en-US" sz="1600" dirty="0" smtClean="0"/>
              <a:t>Recently, for a few of the products, new metrics focused on average </a:t>
            </a:r>
            <a:r>
              <a:rPr lang="en-US" sz="1600" b="1" u="sng" dirty="0" smtClean="0"/>
              <a:t>annualized performance</a:t>
            </a:r>
            <a:r>
              <a:rPr lang="en-US" sz="1600" dirty="0" smtClean="0"/>
              <a:t> have been added which include metrics like SEER, HSPF, IPLV, and IEER</a:t>
            </a:r>
            <a:br>
              <a:rPr lang="en-US" sz="1600" dirty="0" smtClean="0"/>
            </a:br>
            <a:endParaRPr lang="en-US" sz="1600" dirty="0" smtClean="0"/>
          </a:p>
          <a:p>
            <a:r>
              <a:rPr lang="en-US" sz="1600" dirty="0" smtClean="0"/>
              <a:t>All these have  been  based on </a:t>
            </a:r>
            <a:r>
              <a:rPr lang="en-US" sz="1600" b="1" u="sng" dirty="0" smtClean="0"/>
              <a:t>one requirement for the USA </a:t>
            </a:r>
            <a:r>
              <a:rPr lang="en-US" sz="1600" dirty="0" smtClean="0"/>
              <a:t>and with the assumption of equipment sized for the exact building load (no over sizing) and using the same ambient design conditions, but this is beginning to change with regional residential requirements</a:t>
            </a:r>
            <a:br>
              <a:rPr lang="en-US" sz="1600" dirty="0" smtClean="0"/>
            </a:br>
            <a:endParaRPr lang="en-US" sz="1600" dirty="0" smtClean="0"/>
          </a:p>
          <a:p>
            <a:r>
              <a:rPr lang="en-US" sz="1600" dirty="0" smtClean="0"/>
              <a:t>The also assume that the equipment is properly installed, commissioned and maintained</a:t>
            </a:r>
          </a:p>
          <a:p>
            <a:endParaRPr lang="en-US" sz="1600" dirty="0" smtClean="0"/>
          </a:p>
          <a:p>
            <a:endParaRPr lang="en-US" sz="1600" dirty="0"/>
          </a:p>
        </p:txBody>
      </p:sp>
      <p:sp>
        <p:nvSpPr>
          <p:cNvPr id="4" name="Slide Number Placeholder 3"/>
          <p:cNvSpPr>
            <a:spLocks noGrp="1"/>
          </p:cNvSpPr>
          <p:nvPr>
            <p:ph type="sldNum" sz="quarter" idx="4294967295"/>
          </p:nvPr>
        </p:nvSpPr>
        <p:spPr>
          <a:xfrm>
            <a:off x="8534400" y="6400800"/>
            <a:ext cx="609600" cy="457200"/>
          </a:xfrm>
          <a:prstGeom prst="rect">
            <a:avLst/>
          </a:prstGeom>
        </p:spPr>
        <p:txBody>
          <a:bodyPr/>
          <a:lstStyle/>
          <a:p>
            <a:pPr>
              <a:defRPr/>
            </a:pPr>
            <a:fld id="{82B0E3DD-8917-4623-BE1E-C0120C1E5128}"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HRI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AHRI TEMPLATE 3</Template>
  <TotalTime>0</TotalTime>
  <Words>5164</Words>
  <Application>Microsoft Office PowerPoint</Application>
  <PresentationFormat>On-screen Show (4:3)</PresentationFormat>
  <Paragraphs>776</Paragraphs>
  <Slides>79</Slides>
  <Notes>19</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82" baseType="lpstr">
      <vt:lpstr>AHRI TEMPLATE 3</vt:lpstr>
      <vt:lpstr>Custom Design</vt:lpstr>
      <vt:lpstr>Equation</vt:lpstr>
      <vt:lpstr>Planning for the Future  using a  Systems Approach</vt:lpstr>
      <vt:lpstr>Background</vt:lpstr>
      <vt:lpstr>Agenda</vt:lpstr>
      <vt:lpstr>Systems Steering Committee</vt:lpstr>
      <vt:lpstr>Systems Steering Committee</vt:lpstr>
      <vt:lpstr>Systems Steering Committee Members</vt:lpstr>
      <vt:lpstr>Mission</vt:lpstr>
      <vt:lpstr>Historical Efficiency Improvements and Process</vt:lpstr>
      <vt:lpstr>Energy Efficiency Background</vt:lpstr>
      <vt:lpstr>Background – Overall Building Energy</vt:lpstr>
      <vt:lpstr>Background – Air Cooled Chiller</vt:lpstr>
      <vt:lpstr>Background – Water Cooled Chiller</vt:lpstr>
      <vt:lpstr>Background – Packaged Rooftop</vt:lpstr>
      <vt:lpstr>Background – Net Zero Energy Goal</vt:lpstr>
      <vt:lpstr>Historical Approach</vt:lpstr>
      <vt:lpstr>Efficiency Regulation Complexity</vt:lpstr>
      <vt:lpstr>Regulation Complexity</vt:lpstr>
      <vt:lpstr>Background – Efficiency Change Effort</vt:lpstr>
      <vt:lpstr>Future Technology Limits</vt:lpstr>
      <vt:lpstr>Cost Effectiveness Challenge</vt:lpstr>
      <vt:lpstr>Systems Approach to Efficiency</vt:lpstr>
      <vt:lpstr>Understand How Buildings Operate</vt:lpstr>
      <vt:lpstr>Typical Commercial Office Building</vt:lpstr>
      <vt:lpstr>Typical Commercial Office Building</vt:lpstr>
      <vt:lpstr>Typical Commercial Hospital</vt:lpstr>
      <vt:lpstr>Climate Data – Zone 4a (Baltimore)</vt:lpstr>
      <vt:lpstr>Baltimore Annual Weather Data</vt:lpstr>
      <vt:lpstr>Annual Climate Data – Dry Bulb</vt:lpstr>
      <vt:lpstr>Climate Zones (Old ASHRAE 169)</vt:lpstr>
      <vt:lpstr>New World Climate Zone Map</vt:lpstr>
      <vt:lpstr>Alternate Approaches to Efficiency Improvement</vt:lpstr>
      <vt:lpstr>Future Efficiency Improvement Options</vt:lpstr>
      <vt:lpstr>Option 1 – Part Load and Annualized Focus</vt:lpstr>
      <vt:lpstr>Option 1 – Part Load Metrics</vt:lpstr>
      <vt:lpstr>Option 2 - Hybrid Systems</vt:lpstr>
      <vt:lpstr>Option 2 – AHRI Support of Hybrid Systems</vt:lpstr>
      <vt:lpstr>Example Combined Efficiency </vt:lpstr>
      <vt:lpstr>Efficiency Comparison (ERV Example)</vt:lpstr>
      <vt:lpstr>The Basic Approach to Subsystem Efficiency</vt:lpstr>
      <vt:lpstr>Economizer System Impact Example</vt:lpstr>
      <vt:lpstr>Option 3 - Subsystem Approaches</vt:lpstr>
      <vt:lpstr>Chiller Water “System” Example</vt:lpstr>
      <vt:lpstr>Chilled Water System Example (Current)</vt:lpstr>
      <vt:lpstr>Chilled Water System Example (Proposed)</vt:lpstr>
      <vt:lpstr>Example System Level Metrics </vt:lpstr>
      <vt:lpstr>Option 4 - Overall Building Energy Metrics</vt:lpstr>
      <vt:lpstr>Option 4 - Whole Building Metric</vt:lpstr>
      <vt:lpstr>Equipment Ratings and Building Models</vt:lpstr>
      <vt:lpstr>Equipment Ratings and Building Models</vt:lpstr>
      <vt:lpstr>Key Enablers to Systems Approach</vt:lpstr>
      <vt:lpstr>Equipment and Component Model Data Bases</vt:lpstr>
      <vt:lpstr>Option 5 – Commissioning  </vt:lpstr>
      <vt:lpstr>Option 5 – Commissioning and Re-commissioning </vt:lpstr>
      <vt:lpstr>Option 6 - Diagnostics</vt:lpstr>
      <vt:lpstr>Option 6 - Diagnostics</vt:lpstr>
      <vt:lpstr>Future Roadmap</vt:lpstr>
      <vt:lpstr>Systems Steering Committee Initiatives</vt:lpstr>
      <vt:lpstr>AHRI Systems Working Initiatives</vt:lpstr>
      <vt:lpstr>Overall Work Plan </vt:lpstr>
      <vt:lpstr>Task 1 – System Diagrams</vt:lpstr>
      <vt:lpstr>Task 2 – System Rating Map</vt:lpstr>
      <vt:lpstr>Task 3 – System Evaluation Tools</vt:lpstr>
      <vt:lpstr>Task 4 – New Full and Part Load Metrics</vt:lpstr>
      <vt:lpstr>Task 5 – New Research Projects </vt:lpstr>
      <vt:lpstr>Task 6 – Section Organization and Collaboration </vt:lpstr>
      <vt:lpstr>Task 7 – Combined Ratings for Hybrid Systems</vt:lpstr>
      <vt:lpstr>Task 8 - Electronic Transfer of Ratings Maps </vt:lpstr>
      <vt:lpstr>Task 9 – Products and Certification </vt:lpstr>
      <vt:lpstr>Task 10 -  Smart Grid </vt:lpstr>
      <vt:lpstr>Task 11 – Retrofit Strategies </vt:lpstr>
      <vt:lpstr>Task 12 – Building Controls and Interface </vt:lpstr>
      <vt:lpstr>Task 13 – Application and Maintenance </vt:lpstr>
      <vt:lpstr>Task 14 – Diagnostics and Prognostics</vt:lpstr>
      <vt:lpstr>Task 15 – Codes and Standards </vt:lpstr>
      <vt:lpstr>Task 16 - Communications</vt:lpstr>
      <vt:lpstr>Requested Action for the AHRI Sections</vt:lpstr>
      <vt:lpstr>Section Action Plan – Strategic Plan</vt:lpstr>
      <vt:lpstr>Strategic Plan</vt:lpstr>
      <vt:lpstr>Questions &amp; Discussion</vt:lpstr>
    </vt:vector>
  </TitlesOfParts>
  <Company>United Technologies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the Future  using a Systems Approach</dc:title>
  <dc:creator>Richard Lord</dc:creator>
  <cp:lastModifiedBy>Richard Lord</cp:lastModifiedBy>
  <cp:revision>18</cp:revision>
  <dcterms:created xsi:type="dcterms:W3CDTF">2014-05-02T00:59:02Z</dcterms:created>
  <dcterms:modified xsi:type="dcterms:W3CDTF">2014-05-08T22:52:46Z</dcterms:modified>
</cp:coreProperties>
</file>